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Default Extension="emf" ContentType="image/x-emf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31"/>
  </p:notesMasterIdLst>
  <p:handoutMasterIdLst>
    <p:handoutMasterId r:id="rId32"/>
  </p:handoutMasterIdLst>
  <p:sldIdLst>
    <p:sldId id="267" r:id="rId2"/>
    <p:sldId id="344" r:id="rId3"/>
    <p:sldId id="258" r:id="rId4"/>
    <p:sldId id="348" r:id="rId5"/>
    <p:sldId id="360" r:id="rId6"/>
    <p:sldId id="260" r:id="rId7"/>
    <p:sldId id="305" r:id="rId8"/>
    <p:sldId id="345" r:id="rId9"/>
    <p:sldId id="361" r:id="rId10"/>
    <p:sldId id="347" r:id="rId11"/>
    <p:sldId id="304" r:id="rId12"/>
    <p:sldId id="275" r:id="rId13"/>
    <p:sldId id="338" r:id="rId14"/>
    <p:sldId id="350" r:id="rId15"/>
    <p:sldId id="362" r:id="rId16"/>
    <p:sldId id="366" r:id="rId17"/>
    <p:sldId id="363" r:id="rId18"/>
    <p:sldId id="364" r:id="rId19"/>
    <p:sldId id="365" r:id="rId20"/>
    <p:sldId id="352" r:id="rId21"/>
    <p:sldId id="354" r:id="rId22"/>
    <p:sldId id="355" r:id="rId23"/>
    <p:sldId id="340" r:id="rId24"/>
    <p:sldId id="357" r:id="rId25"/>
    <p:sldId id="358" r:id="rId26"/>
    <p:sldId id="359" r:id="rId27"/>
    <p:sldId id="341" r:id="rId28"/>
    <p:sldId id="367" r:id="rId29"/>
    <p:sldId id="303" r:id="rId30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ictor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0099"/>
    <a:srgbClr val="D60093"/>
    <a:srgbClr val="66FF33"/>
    <a:srgbClr val="3399FF"/>
    <a:srgbClr val="0033CC"/>
    <a:srgbClr val="FFFF00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0534" autoAdjust="0"/>
  </p:normalViewPr>
  <p:slideViewPr>
    <p:cSldViewPr snapToObjects="1">
      <p:cViewPr varScale="1">
        <p:scale>
          <a:sx n="53" d="100"/>
          <a:sy n="53" d="100"/>
        </p:scale>
        <p:origin x="-101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8" d="100"/>
          <a:sy n="58" d="100"/>
        </p:scale>
        <p:origin x="-1728" y="-6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13" Type="http://schemas.openxmlformats.org/officeDocument/2006/relationships/slide" Target="slides/slide13.xml"/><Relationship Id="rId18" Type="http://schemas.openxmlformats.org/officeDocument/2006/relationships/slide" Target="slides/slide18.xml"/><Relationship Id="rId26" Type="http://schemas.openxmlformats.org/officeDocument/2006/relationships/slide" Target="slides/slide26.xml"/><Relationship Id="rId3" Type="http://schemas.openxmlformats.org/officeDocument/2006/relationships/slide" Target="slides/slide3.xml"/><Relationship Id="rId21" Type="http://schemas.openxmlformats.org/officeDocument/2006/relationships/slide" Target="slides/slide21.xml"/><Relationship Id="rId7" Type="http://schemas.openxmlformats.org/officeDocument/2006/relationships/slide" Target="slides/slide7.xml"/><Relationship Id="rId12" Type="http://schemas.openxmlformats.org/officeDocument/2006/relationships/slide" Target="slides/slide12.xml"/><Relationship Id="rId17" Type="http://schemas.openxmlformats.org/officeDocument/2006/relationships/slide" Target="slides/slide17.xml"/><Relationship Id="rId25" Type="http://schemas.openxmlformats.org/officeDocument/2006/relationships/slide" Target="slides/slide25.xml"/><Relationship Id="rId2" Type="http://schemas.openxmlformats.org/officeDocument/2006/relationships/slide" Target="slides/slide2.xml"/><Relationship Id="rId16" Type="http://schemas.openxmlformats.org/officeDocument/2006/relationships/slide" Target="slides/slide16.xml"/><Relationship Id="rId20" Type="http://schemas.openxmlformats.org/officeDocument/2006/relationships/slide" Target="slides/slide20.xml"/><Relationship Id="rId29" Type="http://schemas.openxmlformats.org/officeDocument/2006/relationships/slide" Target="slides/slide29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1.xml"/><Relationship Id="rId24" Type="http://schemas.openxmlformats.org/officeDocument/2006/relationships/slide" Target="slides/slide24.xml"/><Relationship Id="rId5" Type="http://schemas.openxmlformats.org/officeDocument/2006/relationships/slide" Target="slides/slide5.xml"/><Relationship Id="rId15" Type="http://schemas.openxmlformats.org/officeDocument/2006/relationships/slide" Target="slides/slide15.xml"/><Relationship Id="rId23" Type="http://schemas.openxmlformats.org/officeDocument/2006/relationships/slide" Target="slides/slide23.xml"/><Relationship Id="rId28" Type="http://schemas.openxmlformats.org/officeDocument/2006/relationships/slide" Target="slides/slide28.xml"/><Relationship Id="rId10" Type="http://schemas.openxmlformats.org/officeDocument/2006/relationships/slide" Target="slides/slide10.xml"/><Relationship Id="rId19" Type="http://schemas.openxmlformats.org/officeDocument/2006/relationships/slide" Target="slides/slide19.xml"/><Relationship Id="rId4" Type="http://schemas.openxmlformats.org/officeDocument/2006/relationships/slide" Target="slides/slide4.xml"/><Relationship Id="rId9" Type="http://schemas.openxmlformats.org/officeDocument/2006/relationships/slide" Target="slides/slide9.xml"/><Relationship Id="rId14" Type="http://schemas.openxmlformats.org/officeDocument/2006/relationships/slide" Target="slides/slide14.xml"/><Relationship Id="rId22" Type="http://schemas.openxmlformats.org/officeDocument/2006/relationships/slide" Target="slides/slide22.xml"/><Relationship Id="rId27" Type="http://schemas.openxmlformats.org/officeDocument/2006/relationships/slide" Target="slides/slide2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368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368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368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fld id="{520F73FF-7DCD-425F-A7C4-31AB4DEE2623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Klicken Sie, um die Textformatierung des Masters zu bearbeiten.</a:t>
            </a:r>
          </a:p>
          <a:p>
            <a:pPr lvl="1"/>
            <a:r>
              <a:rPr lang="en-GB" smtClean="0"/>
              <a:t>Zweite Ebene</a:t>
            </a:r>
          </a:p>
          <a:p>
            <a:pPr lvl="2"/>
            <a:r>
              <a:rPr lang="en-GB" smtClean="0"/>
              <a:t>Dritte Ebene</a:t>
            </a:r>
          </a:p>
          <a:p>
            <a:pPr lvl="3"/>
            <a:r>
              <a:rPr lang="en-GB" smtClean="0"/>
              <a:t>Vierte Ebene</a:t>
            </a:r>
          </a:p>
          <a:p>
            <a:pPr lvl="4"/>
            <a:r>
              <a:rPr lang="en-GB" smtClean="0"/>
              <a:t>Fünfte Ebene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fld id="{9881112D-4267-4F7C-8CB3-334BED7677C3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3B0FBA-1D15-4F75-AA7F-CB7C4351D90F}" type="slidenum">
              <a:rPr lang="en-GB"/>
              <a:pPr/>
              <a:t>1</a:t>
            </a:fld>
            <a:endParaRPr lang="en-GB"/>
          </a:p>
        </p:txBody>
      </p:sp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4A1F0A-D0DB-49F9-9EA4-41325B5F711F}" type="slidenum">
              <a:rPr lang="en-GB"/>
              <a:pPr/>
              <a:t>10</a:t>
            </a:fld>
            <a:endParaRPr lang="en-GB"/>
          </a:p>
        </p:txBody>
      </p:sp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3891CC-1EB0-4483-ABA1-534F060871EB}" type="slidenum">
              <a:rPr lang="en-GB"/>
              <a:pPr/>
              <a:t>11</a:t>
            </a:fld>
            <a:endParaRPr lang="en-GB"/>
          </a:p>
        </p:txBody>
      </p:sp>
      <p:sp>
        <p:nvSpPr>
          <p:cNvPr id="167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ED5BAA-26F2-4427-BEBB-DE267138D294}" type="slidenum">
              <a:rPr lang="en-GB"/>
              <a:pPr/>
              <a:t>12</a:t>
            </a:fld>
            <a:endParaRPr lang="en-GB"/>
          </a:p>
        </p:txBody>
      </p:sp>
      <p:sp>
        <p:nvSpPr>
          <p:cNvPr id="168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2AC5F3-FFF1-4FA1-ADA3-2B5C11DEDBCB}" type="slidenum">
              <a:rPr lang="en-GB"/>
              <a:pPr/>
              <a:t>13</a:t>
            </a:fld>
            <a:endParaRPr lang="en-GB"/>
          </a:p>
        </p:txBody>
      </p:sp>
      <p:sp>
        <p:nvSpPr>
          <p:cNvPr id="16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21C77B-65F9-4DFC-BEDF-645FDE4F98A0}" type="slidenum">
              <a:rPr lang="en-GB"/>
              <a:pPr/>
              <a:t>14</a:t>
            </a:fld>
            <a:endParaRPr lang="en-GB"/>
          </a:p>
        </p:txBody>
      </p:sp>
      <p:sp>
        <p:nvSpPr>
          <p:cNvPr id="17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8A9CEA-2F70-452C-8A65-9D1CD35563E0}" type="slidenum">
              <a:rPr lang="en-GB"/>
              <a:pPr/>
              <a:t>2</a:t>
            </a:fld>
            <a:endParaRPr lang="en-GB"/>
          </a:p>
        </p:txBody>
      </p:sp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736060-9E72-41DC-B41B-CCDA6B83002D}" type="slidenum">
              <a:rPr lang="en-GB"/>
              <a:pPr/>
              <a:t>20</a:t>
            </a:fld>
            <a:endParaRPr lang="en-GB"/>
          </a:p>
        </p:txBody>
      </p:sp>
      <p:sp>
        <p:nvSpPr>
          <p:cNvPr id="17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992FF0-19F9-4E98-8CDB-82D9FAD2A3C7}" type="slidenum">
              <a:rPr lang="en-GB"/>
              <a:pPr/>
              <a:t>21</a:t>
            </a:fld>
            <a:endParaRPr lang="en-GB"/>
          </a:p>
        </p:txBody>
      </p:sp>
      <p:sp>
        <p:nvSpPr>
          <p:cNvPr id="17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58CF34-E9FE-4A0A-834F-9D69C94D2CC2}" type="slidenum">
              <a:rPr lang="en-GB"/>
              <a:pPr/>
              <a:t>22</a:t>
            </a:fld>
            <a:endParaRPr lang="en-GB"/>
          </a:p>
        </p:txBody>
      </p:sp>
      <p:sp>
        <p:nvSpPr>
          <p:cNvPr id="18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A7BB53-72A8-4EB9-96FB-3574C6869D0B}" type="slidenum">
              <a:rPr lang="en-GB"/>
              <a:pPr/>
              <a:t>23</a:t>
            </a:fld>
            <a:endParaRPr lang="en-GB"/>
          </a:p>
        </p:txBody>
      </p:sp>
      <p:sp>
        <p:nvSpPr>
          <p:cNvPr id="18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EBDF83-7BC1-4CCC-84A7-E8461D33FA6C}" type="slidenum">
              <a:rPr lang="en-GB"/>
              <a:pPr/>
              <a:t>24</a:t>
            </a:fld>
            <a:endParaRPr lang="en-GB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4EBD38-C19A-43A0-BE3F-D0D5E2C0233F}" type="slidenum">
              <a:rPr lang="en-GB"/>
              <a:pPr/>
              <a:t>25</a:t>
            </a:fld>
            <a:endParaRPr lang="en-GB"/>
          </a:p>
        </p:txBody>
      </p:sp>
      <p:sp>
        <p:nvSpPr>
          <p:cNvPr id="18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33B77E-FC95-40E2-B723-71E699576911}" type="slidenum">
              <a:rPr lang="en-GB"/>
              <a:pPr/>
              <a:t>26</a:t>
            </a:fld>
            <a:endParaRPr lang="en-GB"/>
          </a:p>
        </p:txBody>
      </p:sp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8C0A12-B23C-4F92-874D-D4E46F02C81F}" type="slidenum">
              <a:rPr lang="en-GB"/>
              <a:pPr/>
              <a:t>27</a:t>
            </a:fld>
            <a:endParaRPr lang="en-GB"/>
          </a:p>
        </p:txBody>
      </p:sp>
      <p:sp>
        <p:nvSpPr>
          <p:cNvPr id="18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8C0A12-B23C-4F92-874D-D4E46F02C81F}" type="slidenum">
              <a:rPr lang="en-GB"/>
              <a:pPr/>
              <a:t>28</a:t>
            </a:fld>
            <a:endParaRPr lang="en-GB"/>
          </a:p>
        </p:txBody>
      </p:sp>
      <p:sp>
        <p:nvSpPr>
          <p:cNvPr id="18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B639FD-69EF-4340-931A-9EC6A9E39899}" type="slidenum">
              <a:rPr lang="en-GB"/>
              <a:pPr/>
              <a:t>29</a:t>
            </a:fld>
            <a:endParaRPr lang="en-GB"/>
          </a:p>
        </p:txBody>
      </p:sp>
      <p:sp>
        <p:nvSpPr>
          <p:cNvPr id="18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F5808C-6D45-479F-8E3D-A62D7319148F}" type="slidenum">
              <a:rPr lang="en-GB"/>
              <a:pPr/>
              <a:t>3</a:t>
            </a:fld>
            <a:endParaRPr lang="en-GB"/>
          </a:p>
        </p:txBody>
      </p:sp>
      <p:sp>
        <p:nvSpPr>
          <p:cNvPr id="15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3073C5-2F08-4132-B81F-E716740D2EC6}" type="slidenum">
              <a:rPr lang="en-GB"/>
              <a:pPr/>
              <a:t>4</a:t>
            </a:fld>
            <a:endParaRPr lang="en-GB"/>
          </a:p>
        </p:txBody>
      </p:sp>
      <p:sp>
        <p:nvSpPr>
          <p:cNvPr id="16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BFBA0A-4BD2-4D78-A4EE-F67BFAD59AD1}" type="slidenum">
              <a:rPr lang="en-GB"/>
              <a:pPr/>
              <a:t>5</a:t>
            </a:fld>
            <a:endParaRPr lang="en-GB"/>
          </a:p>
        </p:txBody>
      </p:sp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DAD252-F97B-4EAD-BC74-BED4807DB2EE}" type="slidenum">
              <a:rPr lang="en-GB"/>
              <a:pPr/>
              <a:t>6</a:t>
            </a:fld>
            <a:endParaRPr lang="en-GB"/>
          </a:p>
        </p:txBody>
      </p:sp>
      <p:sp>
        <p:nvSpPr>
          <p:cNvPr id="16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D8869C-89D5-4F41-A6DE-0D18FC50806B}" type="slidenum">
              <a:rPr lang="en-GB"/>
              <a:pPr/>
              <a:t>7</a:t>
            </a:fld>
            <a:endParaRPr lang="en-GB"/>
          </a:p>
        </p:txBody>
      </p:sp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8EBD2E-22F9-42F1-A8BE-6E4B6A9ADB23}" type="slidenum">
              <a:rPr lang="en-GB"/>
              <a:pPr/>
              <a:t>8</a:t>
            </a:fld>
            <a:endParaRPr lang="en-GB"/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01725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Klicken Sie, um das Format des Titel-Masters zu bearbeiten.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de-DE"/>
              <a:t>Klicken Sie, um das Format des Untertitel-Masters zu bearbeiten.</a:t>
            </a:r>
          </a:p>
        </p:txBody>
      </p:sp>
      <p:sp>
        <p:nvSpPr>
          <p:cNvPr id="3175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90500"/>
            <a:ext cx="20574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190500"/>
            <a:ext cx="60198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0500"/>
            <a:ext cx="8077200" cy="571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990600"/>
            <a:ext cx="40005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2500" y="990600"/>
            <a:ext cx="40005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62500" y="3581400"/>
            <a:ext cx="40005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0500"/>
            <a:ext cx="8077200" cy="571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990600"/>
            <a:ext cx="40005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990600"/>
            <a:ext cx="40005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990600"/>
            <a:ext cx="40005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990600"/>
            <a:ext cx="40005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90500"/>
            <a:ext cx="80772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0800" tIns="20638" rIns="50800" bIns="20638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smtClean="0"/>
              <a:t>Titel</a:t>
            </a:r>
            <a:endParaRPr lang="de-DE" smtClean="0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8350250" y="6532563"/>
            <a:ext cx="241300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50800" tIns="20638" rIns="50800" bIns="20638">
            <a:spAutoFit/>
          </a:bodyPr>
          <a:lstStyle/>
          <a:p>
            <a:pPr algn="l" defTabSz="479425">
              <a:lnSpc>
                <a:spcPct val="97000"/>
              </a:lnSpc>
            </a:pPr>
            <a:fld id="{35181251-A51E-492A-87E8-E08DA5F2F62F}" type="slidenum">
              <a:rPr lang="en-GB" sz="900"/>
              <a:pPr algn="l" defTabSz="479425">
                <a:lnSpc>
                  <a:spcPct val="97000"/>
                </a:lnSpc>
              </a:pPr>
              <a:t>‹#›</a:t>
            </a:fld>
            <a:endParaRPr lang="en-GB" sz="900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990600"/>
            <a:ext cx="8153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3025" tIns="36512" rIns="73025" bIns="365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Klicken Sie, um die Formate des Vorlagentextes zu bearbeiten</a:t>
            </a:r>
          </a:p>
          <a:p>
            <a:pPr lvl="1"/>
            <a:r>
              <a:rPr lang="en-GB" smtClean="0"/>
              <a:t> Zweite Ebene</a:t>
            </a:r>
          </a:p>
          <a:p>
            <a:pPr lvl="2"/>
            <a:r>
              <a:rPr lang="en-GB" smtClean="0"/>
              <a:t> Dritte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</p:sldLayoutIdLst>
  <p:transition spd="med"/>
  <p:txStyles>
    <p:titleStyle>
      <a:lvl1pPr algn="l" defTabSz="479425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79425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2pPr>
      <a:lvl3pPr algn="l" defTabSz="479425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3pPr>
      <a:lvl4pPr algn="l" defTabSz="479425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4pPr>
      <a:lvl5pPr algn="l" defTabSz="479425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5pPr>
      <a:lvl6pPr marL="457200" algn="l" defTabSz="479425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6pPr>
      <a:lvl7pPr marL="914400" algn="l" defTabSz="479425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7pPr>
      <a:lvl8pPr marL="1371600" algn="l" defTabSz="479425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8pPr>
      <a:lvl9pPr marL="1828800" algn="l" defTabSz="479425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9pPr>
    </p:titleStyle>
    <p:bodyStyle>
      <a:lvl1pPr marL="482600" indent="-482600" algn="l" defTabSz="479425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1"/>
        </a:buClr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1052513" indent="-379413" algn="l" defTabSz="479425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Font typeface="Wingdings" pitchFamily="2" charset="2"/>
        <a:buChar char="§"/>
        <a:defRPr sz="2400" b="1">
          <a:solidFill>
            <a:schemeClr val="tx1"/>
          </a:solidFill>
          <a:latin typeface="+mn-lt"/>
        </a:defRPr>
      </a:lvl2pPr>
      <a:lvl3pPr marL="1439863" indent="-196850" algn="l" defTabSz="479425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–"/>
        <a:defRPr sz="2400" b="1">
          <a:solidFill>
            <a:schemeClr val="tx1"/>
          </a:solidFill>
          <a:latin typeface="+mn-lt"/>
        </a:defRPr>
      </a:lvl3pPr>
      <a:lvl4pPr marL="1766888" indent="-136525" algn="l" defTabSz="479425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b="1">
          <a:solidFill>
            <a:schemeClr val="tx1"/>
          </a:solidFill>
          <a:latin typeface="+mn-lt"/>
        </a:defRPr>
      </a:lvl4pPr>
      <a:lvl5pPr marL="2117725" indent="-160338" algn="l" defTabSz="479425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600" b="1">
          <a:solidFill>
            <a:schemeClr val="tx1"/>
          </a:solidFill>
          <a:latin typeface="+mn-lt"/>
        </a:defRPr>
      </a:lvl5pPr>
      <a:lvl6pPr marL="2574925" indent="-160338" algn="l" defTabSz="479425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600" b="1">
          <a:solidFill>
            <a:schemeClr val="tx1"/>
          </a:solidFill>
          <a:latin typeface="+mn-lt"/>
        </a:defRPr>
      </a:lvl6pPr>
      <a:lvl7pPr marL="3032125" indent="-160338" algn="l" defTabSz="479425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600" b="1">
          <a:solidFill>
            <a:schemeClr val="tx1"/>
          </a:solidFill>
          <a:latin typeface="+mn-lt"/>
        </a:defRPr>
      </a:lvl7pPr>
      <a:lvl8pPr marL="3489325" indent="-160338" algn="l" defTabSz="479425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600" b="1">
          <a:solidFill>
            <a:schemeClr val="tx1"/>
          </a:solidFill>
          <a:latin typeface="+mn-lt"/>
        </a:defRPr>
      </a:lvl8pPr>
      <a:lvl9pPr marL="3946525" indent="-160338" algn="l" defTabSz="479425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6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6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757238" y="2344738"/>
            <a:ext cx="7559675" cy="2236787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Logic Decomposition of Asynchronous Circuits Using STG Unfoldings</a:t>
            </a:r>
            <a:endParaRPr lang="en-GB" dirty="0"/>
          </a:p>
        </p:txBody>
      </p:sp>
      <p:sp>
        <p:nvSpPr>
          <p:cNvPr id="25607" name="Rectangle 1031"/>
          <p:cNvSpPr>
            <a:spLocks noGrp="1" noChangeArrowheads="1"/>
          </p:cNvSpPr>
          <p:nvPr>
            <p:ph type="subTitle" idx="1"/>
          </p:nvPr>
        </p:nvSpPr>
        <p:spPr>
          <a:xfrm>
            <a:off x="755650" y="4797425"/>
            <a:ext cx="7488238" cy="165576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800">
                <a:solidFill>
                  <a:schemeClr val="accent2"/>
                </a:solidFill>
              </a:rPr>
              <a:t>Victor Khomenko</a:t>
            </a:r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chemeClr val="accent1"/>
                </a:solidFill>
              </a:rPr>
              <a:t>School of Computing Science,</a:t>
            </a:r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chemeClr val="accent1"/>
                </a:solidFill>
              </a:rPr>
              <a:t>Newcastle University, UK</a:t>
            </a:r>
            <a:endParaRPr lang="en-GB" sz="2800">
              <a:solidFill>
                <a:schemeClr val="accent1"/>
              </a:solidFill>
            </a:endParaRPr>
          </a:p>
        </p:txBody>
      </p:sp>
      <p:pic>
        <p:nvPicPr>
          <p:cNvPr id="25612" name="Picture 1036" descr="image0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19713" y="981075"/>
            <a:ext cx="3716337" cy="1223963"/>
          </a:xfrm>
          <a:prstGeom prst="rect">
            <a:avLst/>
          </a:prstGeom>
          <a:noFill/>
        </p:spPr>
      </p:pic>
      <p:pic>
        <p:nvPicPr>
          <p:cNvPr id="25613" name="Picture 1037" descr="RAEng_Logo_Blue_Blac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909638"/>
            <a:ext cx="3098800" cy="1439862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Latch utilisation</a:t>
            </a:r>
            <a:endParaRPr lang="en-GB"/>
          </a:p>
        </p:txBody>
      </p:sp>
      <p:grpSp>
        <p:nvGrpSpPr>
          <p:cNvPr id="141399" name="Group 87"/>
          <p:cNvGrpSpPr>
            <a:grpSpLocks/>
          </p:cNvGrpSpPr>
          <p:nvPr/>
        </p:nvGrpSpPr>
        <p:grpSpPr bwMode="auto">
          <a:xfrm>
            <a:off x="179388" y="981075"/>
            <a:ext cx="4324350" cy="2654300"/>
            <a:chOff x="1235" y="618"/>
            <a:chExt cx="2724" cy="1672"/>
          </a:xfrm>
        </p:grpSpPr>
        <p:sp>
          <p:nvSpPr>
            <p:cNvPr id="141316" name="AutoShape 4"/>
            <p:cNvSpPr>
              <a:spLocks noChangeArrowheads="1"/>
            </p:cNvSpPr>
            <p:nvPr/>
          </p:nvSpPr>
          <p:spPr bwMode="auto">
            <a:xfrm rot="-5400000">
              <a:off x="2011" y="814"/>
              <a:ext cx="240" cy="168"/>
            </a:xfrm>
            <a:prstGeom prst="flowChartExtra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sp>
          <p:nvSpPr>
            <p:cNvPr id="141317" name="AutoShape 5"/>
            <p:cNvSpPr>
              <a:spLocks noChangeArrowheads="1"/>
            </p:cNvSpPr>
            <p:nvPr/>
          </p:nvSpPr>
          <p:spPr bwMode="auto">
            <a:xfrm flipH="1">
              <a:off x="3239" y="778"/>
              <a:ext cx="336" cy="480"/>
            </a:xfrm>
            <a:prstGeom prst="moon">
              <a:avLst>
                <a:gd name="adj" fmla="val 50000"/>
              </a:avLst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sp>
          <p:nvSpPr>
            <p:cNvPr id="141318" name="AutoShape 6"/>
            <p:cNvSpPr>
              <a:spLocks noChangeArrowheads="1"/>
            </p:cNvSpPr>
            <p:nvPr/>
          </p:nvSpPr>
          <p:spPr bwMode="auto">
            <a:xfrm rot="-5400000">
              <a:off x="2663" y="970"/>
              <a:ext cx="336" cy="432"/>
            </a:xfrm>
            <a:prstGeom prst="flowChartDelay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sp>
          <p:nvSpPr>
            <p:cNvPr id="141319" name="AutoShape 7"/>
            <p:cNvSpPr>
              <a:spLocks noChangeArrowheads="1"/>
            </p:cNvSpPr>
            <p:nvPr/>
          </p:nvSpPr>
          <p:spPr bwMode="auto">
            <a:xfrm>
              <a:off x="1999" y="1402"/>
              <a:ext cx="336" cy="432"/>
            </a:xfrm>
            <a:prstGeom prst="flowChartDelay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sp>
          <p:nvSpPr>
            <p:cNvPr id="141320" name="AutoShape 8"/>
            <p:cNvSpPr>
              <a:spLocks noChangeArrowheads="1"/>
            </p:cNvSpPr>
            <p:nvPr/>
          </p:nvSpPr>
          <p:spPr bwMode="auto">
            <a:xfrm flipH="1">
              <a:off x="1663" y="1546"/>
              <a:ext cx="336" cy="480"/>
            </a:xfrm>
            <a:prstGeom prst="moon">
              <a:avLst>
                <a:gd name="adj" fmla="val 50000"/>
              </a:avLst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sp>
          <p:nvSpPr>
            <p:cNvPr id="141321" name="Oval 9"/>
            <p:cNvSpPr>
              <a:spLocks noChangeArrowheads="1"/>
            </p:cNvSpPr>
            <p:nvPr/>
          </p:nvSpPr>
          <p:spPr bwMode="auto">
            <a:xfrm>
              <a:off x="1711" y="1642"/>
              <a:ext cx="96" cy="96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sp>
          <p:nvSpPr>
            <p:cNvPr id="141322" name="Line 10"/>
            <p:cNvSpPr>
              <a:spLocks noChangeShapeType="1"/>
            </p:cNvSpPr>
            <p:nvPr/>
          </p:nvSpPr>
          <p:spPr bwMode="auto">
            <a:xfrm>
              <a:off x="1276" y="1498"/>
              <a:ext cx="72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25" name="Text Box 13"/>
            <p:cNvSpPr txBox="1">
              <a:spLocks noChangeArrowheads="1"/>
            </p:cNvSpPr>
            <p:nvPr/>
          </p:nvSpPr>
          <p:spPr bwMode="auto">
            <a:xfrm>
              <a:off x="2853" y="618"/>
              <a:ext cx="221" cy="288"/>
            </a:xfrm>
            <a:prstGeom prst="rect">
              <a:avLst/>
            </a:prstGeom>
            <a:noFill/>
            <a:ln w="34925">
              <a:noFill/>
              <a:miter lim="800000"/>
              <a:headEnd type="none" w="sm" len="sm"/>
              <a:tailEnd type="none" w="med" len="lg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accent2"/>
                  </a:solidFill>
                </a:rPr>
                <a:t>d</a:t>
              </a:r>
              <a:endParaRPr lang="en-GB" sz="2400" b="0">
                <a:solidFill>
                  <a:schemeClr val="accent2"/>
                </a:solidFill>
              </a:endParaRPr>
            </a:p>
          </p:txBody>
        </p:sp>
        <p:sp>
          <p:nvSpPr>
            <p:cNvPr id="141331" name="Text Box 19"/>
            <p:cNvSpPr txBox="1">
              <a:spLocks noChangeArrowheads="1"/>
            </p:cNvSpPr>
            <p:nvPr/>
          </p:nvSpPr>
          <p:spPr bwMode="auto">
            <a:xfrm>
              <a:off x="1235" y="1234"/>
              <a:ext cx="381" cy="288"/>
            </a:xfrm>
            <a:prstGeom prst="rect">
              <a:avLst/>
            </a:prstGeom>
            <a:noFill/>
            <a:ln w="34925">
              <a:noFill/>
              <a:miter lim="800000"/>
              <a:headEnd type="none" w="sm" len="sm"/>
              <a:tailEnd type="none" w="med" len="lg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accent1"/>
                  </a:solidFill>
                </a:rPr>
                <a:t>dsr</a:t>
              </a:r>
              <a:endParaRPr lang="en-GB" sz="2400" b="0">
                <a:solidFill>
                  <a:schemeClr val="accent1"/>
                </a:solidFill>
              </a:endParaRPr>
            </a:p>
          </p:txBody>
        </p:sp>
        <p:sp>
          <p:nvSpPr>
            <p:cNvPr id="141332" name="Line 20"/>
            <p:cNvSpPr>
              <a:spLocks noChangeShapeType="1"/>
            </p:cNvSpPr>
            <p:nvPr/>
          </p:nvSpPr>
          <p:spPr bwMode="auto">
            <a:xfrm>
              <a:off x="2335" y="1618"/>
              <a:ext cx="8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33" name="Oval 21"/>
            <p:cNvSpPr>
              <a:spLocks noChangeArrowheads="1"/>
            </p:cNvSpPr>
            <p:nvPr/>
          </p:nvSpPr>
          <p:spPr bwMode="auto">
            <a:xfrm>
              <a:off x="2717" y="1594"/>
              <a:ext cx="48" cy="48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sp>
          <p:nvSpPr>
            <p:cNvPr id="141334" name="Oval 22"/>
            <p:cNvSpPr>
              <a:spLocks noChangeArrowheads="1"/>
            </p:cNvSpPr>
            <p:nvPr/>
          </p:nvSpPr>
          <p:spPr bwMode="auto">
            <a:xfrm>
              <a:off x="2927" y="2242"/>
              <a:ext cx="48" cy="48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sp>
          <p:nvSpPr>
            <p:cNvPr id="141335" name="Line 23"/>
            <p:cNvSpPr>
              <a:spLocks noChangeShapeType="1"/>
            </p:cNvSpPr>
            <p:nvPr/>
          </p:nvSpPr>
          <p:spPr bwMode="auto">
            <a:xfrm>
              <a:off x="2743" y="1354"/>
              <a:ext cx="0" cy="8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36" name="Line 24"/>
            <p:cNvSpPr>
              <a:spLocks noChangeShapeType="1"/>
            </p:cNvSpPr>
            <p:nvPr/>
          </p:nvSpPr>
          <p:spPr bwMode="auto">
            <a:xfrm flipH="1">
              <a:off x="1567" y="2162"/>
              <a:ext cx="11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37" name="Line 25"/>
            <p:cNvSpPr>
              <a:spLocks noChangeShapeType="1"/>
            </p:cNvSpPr>
            <p:nvPr/>
          </p:nvSpPr>
          <p:spPr bwMode="auto">
            <a:xfrm flipH="1" flipV="1">
              <a:off x="1567" y="1906"/>
              <a:ext cx="0" cy="25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38" name="Line 26"/>
            <p:cNvSpPr>
              <a:spLocks noChangeShapeType="1"/>
            </p:cNvSpPr>
            <p:nvPr/>
          </p:nvSpPr>
          <p:spPr bwMode="auto">
            <a:xfrm>
              <a:off x="1567" y="1906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39" name="Line 27"/>
            <p:cNvSpPr>
              <a:spLocks noChangeShapeType="1"/>
            </p:cNvSpPr>
            <p:nvPr/>
          </p:nvSpPr>
          <p:spPr bwMode="auto">
            <a:xfrm flipV="1">
              <a:off x="2831" y="618"/>
              <a:ext cx="0" cy="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med" len="med"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40" name="Oval 28"/>
            <p:cNvSpPr>
              <a:spLocks noChangeArrowheads="1"/>
            </p:cNvSpPr>
            <p:nvPr/>
          </p:nvSpPr>
          <p:spPr bwMode="auto">
            <a:xfrm>
              <a:off x="2807" y="874"/>
              <a:ext cx="48" cy="48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sp>
          <p:nvSpPr>
            <p:cNvPr id="141341" name="Line 29"/>
            <p:cNvSpPr>
              <a:spLocks noChangeShapeType="1"/>
            </p:cNvSpPr>
            <p:nvPr/>
          </p:nvSpPr>
          <p:spPr bwMode="auto">
            <a:xfrm>
              <a:off x="2215" y="898"/>
              <a:ext cx="116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42" name="Line 30"/>
            <p:cNvSpPr>
              <a:spLocks noChangeShapeType="1"/>
            </p:cNvSpPr>
            <p:nvPr/>
          </p:nvSpPr>
          <p:spPr bwMode="auto">
            <a:xfrm>
              <a:off x="1276" y="898"/>
              <a:ext cx="76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43" name="Text Box 31"/>
            <p:cNvSpPr txBox="1">
              <a:spLocks noChangeArrowheads="1"/>
            </p:cNvSpPr>
            <p:nvPr/>
          </p:nvSpPr>
          <p:spPr bwMode="auto">
            <a:xfrm>
              <a:off x="1247" y="874"/>
              <a:ext cx="573" cy="288"/>
            </a:xfrm>
            <a:prstGeom prst="rect">
              <a:avLst/>
            </a:prstGeom>
            <a:noFill/>
            <a:ln w="34925">
              <a:noFill/>
              <a:miter lim="800000"/>
              <a:headEnd type="none" w="sm" len="sm"/>
              <a:tailEnd type="none" w="med" len="lg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accent2"/>
                  </a:solidFill>
                </a:rPr>
                <a:t>dtack</a:t>
              </a:r>
              <a:endParaRPr lang="en-GB" sz="2400" b="0">
                <a:solidFill>
                  <a:schemeClr val="accent2"/>
                </a:solidFill>
              </a:endParaRPr>
            </a:p>
          </p:txBody>
        </p:sp>
        <p:sp>
          <p:nvSpPr>
            <p:cNvPr id="141344" name="Line 32"/>
            <p:cNvSpPr>
              <a:spLocks noChangeShapeType="1"/>
            </p:cNvSpPr>
            <p:nvPr/>
          </p:nvSpPr>
          <p:spPr bwMode="auto">
            <a:xfrm flipV="1">
              <a:off x="3143" y="1162"/>
              <a:ext cx="0" cy="45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45" name="Line 33"/>
            <p:cNvSpPr>
              <a:spLocks noChangeShapeType="1"/>
            </p:cNvSpPr>
            <p:nvPr/>
          </p:nvSpPr>
          <p:spPr bwMode="auto">
            <a:xfrm>
              <a:off x="3143" y="1162"/>
              <a:ext cx="19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46" name="Line 34"/>
            <p:cNvSpPr>
              <a:spLocks noChangeShapeType="1"/>
            </p:cNvSpPr>
            <p:nvPr/>
          </p:nvSpPr>
          <p:spPr bwMode="auto">
            <a:xfrm>
              <a:off x="3575" y="1018"/>
              <a:ext cx="34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med" len="med"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47" name="Text Box 35"/>
            <p:cNvSpPr txBox="1">
              <a:spLocks noChangeArrowheads="1"/>
            </p:cNvSpPr>
            <p:nvPr/>
          </p:nvSpPr>
          <p:spPr bwMode="auto">
            <a:xfrm>
              <a:off x="3560" y="754"/>
              <a:ext cx="360" cy="288"/>
            </a:xfrm>
            <a:prstGeom prst="rect">
              <a:avLst/>
            </a:prstGeom>
            <a:noFill/>
            <a:ln w="34925">
              <a:noFill/>
              <a:miter lim="800000"/>
              <a:headEnd type="none" w="sm" len="sm"/>
              <a:tailEnd type="none" w="med" len="lg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accent2"/>
                  </a:solidFill>
                </a:rPr>
                <a:t>lds</a:t>
              </a:r>
              <a:endParaRPr lang="en-GB" sz="2400" b="0">
                <a:solidFill>
                  <a:schemeClr val="accent2"/>
                </a:solidFill>
              </a:endParaRPr>
            </a:p>
          </p:txBody>
        </p:sp>
        <p:sp>
          <p:nvSpPr>
            <p:cNvPr id="141348" name="Line 36"/>
            <p:cNvSpPr>
              <a:spLocks noChangeShapeType="1"/>
            </p:cNvSpPr>
            <p:nvPr/>
          </p:nvSpPr>
          <p:spPr bwMode="auto">
            <a:xfrm flipH="1">
              <a:off x="1471" y="2266"/>
              <a:ext cx="24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49" name="Line 37"/>
            <p:cNvSpPr>
              <a:spLocks noChangeShapeType="1"/>
            </p:cNvSpPr>
            <p:nvPr/>
          </p:nvSpPr>
          <p:spPr bwMode="auto">
            <a:xfrm flipV="1">
              <a:off x="1471" y="1690"/>
              <a:ext cx="0" cy="5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50" name="Line 38"/>
            <p:cNvSpPr>
              <a:spLocks noChangeShapeType="1"/>
            </p:cNvSpPr>
            <p:nvPr/>
          </p:nvSpPr>
          <p:spPr bwMode="auto">
            <a:xfrm flipH="1">
              <a:off x="1471" y="1690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51" name="Line 39"/>
            <p:cNvSpPr>
              <a:spLocks noChangeShapeType="1"/>
            </p:cNvSpPr>
            <p:nvPr/>
          </p:nvSpPr>
          <p:spPr bwMode="auto">
            <a:xfrm>
              <a:off x="2957" y="1354"/>
              <a:ext cx="0" cy="9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52" name="Text Box 40"/>
            <p:cNvSpPr txBox="1">
              <a:spLocks noChangeArrowheads="1"/>
            </p:cNvSpPr>
            <p:nvPr/>
          </p:nvSpPr>
          <p:spPr bwMode="auto">
            <a:xfrm>
              <a:off x="3334" y="2002"/>
              <a:ext cx="616" cy="288"/>
            </a:xfrm>
            <a:prstGeom prst="rect">
              <a:avLst/>
            </a:prstGeom>
            <a:noFill/>
            <a:ln w="34925">
              <a:noFill/>
              <a:miter lim="800000"/>
              <a:headEnd type="none" w="sm" len="sm"/>
              <a:tailEnd type="none" w="med" len="lg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accent1"/>
                  </a:solidFill>
                </a:rPr>
                <a:t>ldtack</a:t>
              </a:r>
              <a:endParaRPr lang="en-GB" sz="2400" b="0">
                <a:solidFill>
                  <a:schemeClr val="accent1"/>
                </a:solidFill>
              </a:endParaRPr>
            </a:p>
          </p:txBody>
        </p:sp>
        <p:sp>
          <p:nvSpPr>
            <p:cNvPr id="141355" name="Text Box 43"/>
            <p:cNvSpPr txBox="1">
              <a:spLocks noChangeArrowheads="1"/>
            </p:cNvSpPr>
            <p:nvPr/>
          </p:nvSpPr>
          <p:spPr bwMode="auto">
            <a:xfrm>
              <a:off x="2311" y="1330"/>
              <a:ext cx="402" cy="288"/>
            </a:xfrm>
            <a:prstGeom prst="rect">
              <a:avLst/>
            </a:prstGeom>
            <a:noFill/>
            <a:ln w="34925">
              <a:noFill/>
              <a:miter lim="800000"/>
              <a:headEnd type="none" w="sm" len="sm"/>
              <a:tailEnd type="none" w="med" len="lg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folHlink"/>
                  </a:solidFill>
                </a:rPr>
                <a:t>csc</a:t>
              </a:r>
              <a:endParaRPr lang="en-GB" sz="2400" b="0">
                <a:solidFill>
                  <a:schemeClr val="folHlink"/>
                </a:solidFill>
              </a:endParaRPr>
            </a:p>
          </p:txBody>
        </p:sp>
      </p:grpSp>
      <p:grpSp>
        <p:nvGrpSpPr>
          <p:cNvPr id="141400" name="Group 88"/>
          <p:cNvGrpSpPr>
            <a:grpSpLocks/>
          </p:cNvGrpSpPr>
          <p:nvPr/>
        </p:nvGrpSpPr>
        <p:grpSpPr bwMode="auto">
          <a:xfrm>
            <a:off x="5014913" y="981075"/>
            <a:ext cx="4021137" cy="2654300"/>
            <a:chOff x="1426" y="2508"/>
            <a:chExt cx="2533" cy="1672"/>
          </a:xfrm>
        </p:grpSpPr>
        <p:sp>
          <p:nvSpPr>
            <p:cNvPr id="141359" name="AutoShape 47"/>
            <p:cNvSpPr>
              <a:spLocks noChangeArrowheads="1"/>
            </p:cNvSpPr>
            <p:nvPr/>
          </p:nvSpPr>
          <p:spPr bwMode="auto">
            <a:xfrm rot="-5400000">
              <a:off x="2011" y="2704"/>
              <a:ext cx="240" cy="168"/>
            </a:xfrm>
            <a:prstGeom prst="flowChartExtra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sp>
          <p:nvSpPr>
            <p:cNvPr id="141360" name="AutoShape 48"/>
            <p:cNvSpPr>
              <a:spLocks noChangeArrowheads="1"/>
            </p:cNvSpPr>
            <p:nvPr/>
          </p:nvSpPr>
          <p:spPr bwMode="auto">
            <a:xfrm flipH="1">
              <a:off x="3239" y="2668"/>
              <a:ext cx="336" cy="480"/>
            </a:xfrm>
            <a:prstGeom prst="moon">
              <a:avLst>
                <a:gd name="adj" fmla="val 50000"/>
              </a:avLst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sp>
          <p:nvSpPr>
            <p:cNvPr id="141361" name="AutoShape 49"/>
            <p:cNvSpPr>
              <a:spLocks noChangeArrowheads="1"/>
            </p:cNvSpPr>
            <p:nvPr/>
          </p:nvSpPr>
          <p:spPr bwMode="auto">
            <a:xfrm rot="-5400000">
              <a:off x="2663" y="2860"/>
              <a:ext cx="336" cy="432"/>
            </a:xfrm>
            <a:prstGeom prst="flowChartDelay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sp>
          <p:nvSpPr>
            <p:cNvPr id="141365" name="Line 53"/>
            <p:cNvSpPr>
              <a:spLocks noChangeShapeType="1"/>
            </p:cNvSpPr>
            <p:nvPr/>
          </p:nvSpPr>
          <p:spPr bwMode="auto">
            <a:xfrm>
              <a:off x="1459" y="3388"/>
              <a:ext cx="445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66" name="Text Box 54"/>
            <p:cNvSpPr txBox="1">
              <a:spLocks noChangeArrowheads="1"/>
            </p:cNvSpPr>
            <p:nvPr/>
          </p:nvSpPr>
          <p:spPr bwMode="auto">
            <a:xfrm>
              <a:off x="2853" y="2508"/>
              <a:ext cx="221" cy="288"/>
            </a:xfrm>
            <a:prstGeom prst="rect">
              <a:avLst/>
            </a:prstGeom>
            <a:noFill/>
            <a:ln w="34925">
              <a:noFill/>
              <a:miter lim="800000"/>
              <a:headEnd type="none" w="sm" len="sm"/>
              <a:tailEnd type="none" w="med" len="lg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accent2"/>
                  </a:solidFill>
                </a:rPr>
                <a:t>d</a:t>
              </a:r>
              <a:endParaRPr lang="en-GB" sz="2400" b="0">
                <a:solidFill>
                  <a:schemeClr val="accent2"/>
                </a:solidFill>
              </a:endParaRPr>
            </a:p>
          </p:txBody>
        </p:sp>
        <p:sp>
          <p:nvSpPr>
            <p:cNvPr id="141367" name="Text Box 55"/>
            <p:cNvSpPr txBox="1">
              <a:spLocks noChangeArrowheads="1"/>
            </p:cNvSpPr>
            <p:nvPr/>
          </p:nvSpPr>
          <p:spPr bwMode="auto">
            <a:xfrm>
              <a:off x="1459" y="3100"/>
              <a:ext cx="381" cy="288"/>
            </a:xfrm>
            <a:prstGeom prst="rect">
              <a:avLst/>
            </a:prstGeom>
            <a:noFill/>
            <a:ln w="34925">
              <a:noFill/>
              <a:miter lim="800000"/>
              <a:headEnd type="none" w="sm" len="sm"/>
              <a:tailEnd type="none" w="med" len="lg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accent1"/>
                  </a:solidFill>
                </a:rPr>
                <a:t>dsr</a:t>
              </a:r>
              <a:endParaRPr lang="en-GB" sz="2400" b="0">
                <a:solidFill>
                  <a:schemeClr val="accent1"/>
                </a:solidFill>
              </a:endParaRPr>
            </a:p>
          </p:txBody>
        </p:sp>
        <p:sp>
          <p:nvSpPr>
            <p:cNvPr id="141368" name="Line 56"/>
            <p:cNvSpPr>
              <a:spLocks noChangeShapeType="1"/>
            </p:cNvSpPr>
            <p:nvPr/>
          </p:nvSpPr>
          <p:spPr bwMode="auto">
            <a:xfrm>
              <a:off x="2335" y="3508"/>
              <a:ext cx="8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69" name="Oval 57"/>
            <p:cNvSpPr>
              <a:spLocks noChangeArrowheads="1"/>
            </p:cNvSpPr>
            <p:nvPr/>
          </p:nvSpPr>
          <p:spPr bwMode="auto">
            <a:xfrm>
              <a:off x="2717" y="3484"/>
              <a:ext cx="48" cy="48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sp>
          <p:nvSpPr>
            <p:cNvPr id="141370" name="Oval 58"/>
            <p:cNvSpPr>
              <a:spLocks noChangeArrowheads="1"/>
            </p:cNvSpPr>
            <p:nvPr/>
          </p:nvSpPr>
          <p:spPr bwMode="auto">
            <a:xfrm>
              <a:off x="2927" y="4132"/>
              <a:ext cx="48" cy="48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sp>
          <p:nvSpPr>
            <p:cNvPr id="141371" name="Line 59"/>
            <p:cNvSpPr>
              <a:spLocks noChangeShapeType="1"/>
            </p:cNvSpPr>
            <p:nvPr/>
          </p:nvSpPr>
          <p:spPr bwMode="auto">
            <a:xfrm>
              <a:off x="2743" y="3244"/>
              <a:ext cx="0" cy="26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75" name="Line 63"/>
            <p:cNvSpPr>
              <a:spLocks noChangeShapeType="1"/>
            </p:cNvSpPr>
            <p:nvPr/>
          </p:nvSpPr>
          <p:spPr bwMode="auto">
            <a:xfrm flipV="1">
              <a:off x="2831" y="2508"/>
              <a:ext cx="0" cy="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med" len="med"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76" name="Oval 64"/>
            <p:cNvSpPr>
              <a:spLocks noChangeArrowheads="1"/>
            </p:cNvSpPr>
            <p:nvPr/>
          </p:nvSpPr>
          <p:spPr bwMode="auto">
            <a:xfrm>
              <a:off x="2807" y="2764"/>
              <a:ext cx="48" cy="48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sp>
          <p:nvSpPr>
            <p:cNvPr id="141377" name="Line 65"/>
            <p:cNvSpPr>
              <a:spLocks noChangeShapeType="1"/>
            </p:cNvSpPr>
            <p:nvPr/>
          </p:nvSpPr>
          <p:spPr bwMode="auto">
            <a:xfrm>
              <a:off x="2215" y="2788"/>
              <a:ext cx="116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78" name="Line 66"/>
            <p:cNvSpPr>
              <a:spLocks noChangeShapeType="1"/>
            </p:cNvSpPr>
            <p:nvPr/>
          </p:nvSpPr>
          <p:spPr bwMode="auto">
            <a:xfrm>
              <a:off x="1471" y="2788"/>
              <a:ext cx="5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79" name="Text Box 67"/>
            <p:cNvSpPr txBox="1">
              <a:spLocks noChangeArrowheads="1"/>
            </p:cNvSpPr>
            <p:nvPr/>
          </p:nvSpPr>
          <p:spPr bwMode="auto">
            <a:xfrm>
              <a:off x="1426" y="2764"/>
              <a:ext cx="573" cy="288"/>
            </a:xfrm>
            <a:prstGeom prst="rect">
              <a:avLst/>
            </a:prstGeom>
            <a:noFill/>
            <a:ln w="34925">
              <a:noFill/>
              <a:miter lim="800000"/>
              <a:headEnd type="none" w="sm" len="sm"/>
              <a:tailEnd type="none" w="med" len="lg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accent2"/>
                  </a:solidFill>
                </a:rPr>
                <a:t>dtack</a:t>
              </a:r>
              <a:endParaRPr lang="en-GB" sz="2400" b="0">
                <a:solidFill>
                  <a:schemeClr val="accent2"/>
                </a:solidFill>
              </a:endParaRPr>
            </a:p>
          </p:txBody>
        </p:sp>
        <p:sp>
          <p:nvSpPr>
            <p:cNvPr id="141380" name="Line 68"/>
            <p:cNvSpPr>
              <a:spLocks noChangeShapeType="1"/>
            </p:cNvSpPr>
            <p:nvPr/>
          </p:nvSpPr>
          <p:spPr bwMode="auto">
            <a:xfrm flipV="1">
              <a:off x="3143" y="3052"/>
              <a:ext cx="0" cy="45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81" name="Line 69"/>
            <p:cNvSpPr>
              <a:spLocks noChangeShapeType="1"/>
            </p:cNvSpPr>
            <p:nvPr/>
          </p:nvSpPr>
          <p:spPr bwMode="auto">
            <a:xfrm>
              <a:off x="3143" y="3052"/>
              <a:ext cx="19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82" name="Line 70"/>
            <p:cNvSpPr>
              <a:spLocks noChangeShapeType="1"/>
            </p:cNvSpPr>
            <p:nvPr/>
          </p:nvSpPr>
          <p:spPr bwMode="auto">
            <a:xfrm>
              <a:off x="3575" y="2908"/>
              <a:ext cx="34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med" len="med"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83" name="Text Box 71"/>
            <p:cNvSpPr txBox="1">
              <a:spLocks noChangeArrowheads="1"/>
            </p:cNvSpPr>
            <p:nvPr/>
          </p:nvSpPr>
          <p:spPr bwMode="auto">
            <a:xfrm>
              <a:off x="3560" y="2644"/>
              <a:ext cx="360" cy="288"/>
            </a:xfrm>
            <a:prstGeom prst="rect">
              <a:avLst/>
            </a:prstGeom>
            <a:noFill/>
            <a:ln w="34925">
              <a:noFill/>
              <a:miter lim="800000"/>
              <a:headEnd type="none" w="sm" len="sm"/>
              <a:tailEnd type="none" w="med" len="lg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accent2"/>
                  </a:solidFill>
                </a:rPr>
                <a:t>lds</a:t>
              </a:r>
              <a:endParaRPr lang="en-GB" sz="2400" b="0">
                <a:solidFill>
                  <a:schemeClr val="accent2"/>
                </a:solidFill>
              </a:endParaRPr>
            </a:p>
          </p:txBody>
        </p:sp>
        <p:sp>
          <p:nvSpPr>
            <p:cNvPr id="141384" name="Line 72"/>
            <p:cNvSpPr>
              <a:spLocks noChangeShapeType="1"/>
            </p:cNvSpPr>
            <p:nvPr/>
          </p:nvSpPr>
          <p:spPr bwMode="auto">
            <a:xfrm flipH="1">
              <a:off x="1609" y="4156"/>
              <a:ext cx="2311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85" name="Line 73"/>
            <p:cNvSpPr>
              <a:spLocks noChangeShapeType="1"/>
            </p:cNvSpPr>
            <p:nvPr/>
          </p:nvSpPr>
          <p:spPr bwMode="auto">
            <a:xfrm flipH="1" flipV="1">
              <a:off x="1609" y="3647"/>
              <a:ext cx="3" cy="50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86" name="Line 74"/>
            <p:cNvSpPr>
              <a:spLocks noChangeShapeType="1"/>
            </p:cNvSpPr>
            <p:nvPr/>
          </p:nvSpPr>
          <p:spPr bwMode="auto">
            <a:xfrm flipH="1">
              <a:off x="1609" y="3647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87" name="Line 75"/>
            <p:cNvSpPr>
              <a:spLocks noChangeShapeType="1"/>
            </p:cNvSpPr>
            <p:nvPr/>
          </p:nvSpPr>
          <p:spPr bwMode="auto">
            <a:xfrm>
              <a:off x="2957" y="3244"/>
              <a:ext cx="0" cy="9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1388" name="Text Box 76"/>
            <p:cNvSpPr txBox="1">
              <a:spLocks noChangeArrowheads="1"/>
            </p:cNvSpPr>
            <p:nvPr/>
          </p:nvSpPr>
          <p:spPr bwMode="auto">
            <a:xfrm>
              <a:off x="3343" y="3874"/>
              <a:ext cx="616" cy="288"/>
            </a:xfrm>
            <a:prstGeom prst="rect">
              <a:avLst/>
            </a:prstGeom>
            <a:noFill/>
            <a:ln w="34925">
              <a:noFill/>
              <a:miter lim="800000"/>
              <a:headEnd type="none" w="sm" len="sm"/>
              <a:tailEnd type="none" w="med" len="lg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accent1"/>
                  </a:solidFill>
                </a:rPr>
                <a:t>ldtack</a:t>
              </a:r>
              <a:endParaRPr lang="en-GB" sz="2400" b="0">
                <a:solidFill>
                  <a:schemeClr val="accent1"/>
                </a:solidFill>
              </a:endParaRPr>
            </a:p>
          </p:txBody>
        </p:sp>
        <p:sp>
          <p:nvSpPr>
            <p:cNvPr id="141391" name="Text Box 79"/>
            <p:cNvSpPr txBox="1">
              <a:spLocks noChangeArrowheads="1"/>
            </p:cNvSpPr>
            <p:nvPr/>
          </p:nvSpPr>
          <p:spPr bwMode="auto">
            <a:xfrm>
              <a:off x="2311" y="3220"/>
              <a:ext cx="402" cy="288"/>
            </a:xfrm>
            <a:prstGeom prst="rect">
              <a:avLst/>
            </a:prstGeom>
            <a:noFill/>
            <a:ln w="34925">
              <a:noFill/>
              <a:miter lim="800000"/>
              <a:headEnd type="none" w="sm" len="sm"/>
              <a:tailEnd type="none" w="med" len="lg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folHlink"/>
                  </a:solidFill>
                </a:rPr>
                <a:t>csc</a:t>
              </a:r>
              <a:endParaRPr lang="en-GB" sz="2400" b="0">
                <a:solidFill>
                  <a:schemeClr val="folHlink"/>
                </a:solidFill>
              </a:endParaRPr>
            </a:p>
          </p:txBody>
        </p:sp>
        <p:grpSp>
          <p:nvGrpSpPr>
            <p:cNvPr id="141396" name="Group 84"/>
            <p:cNvGrpSpPr>
              <a:grpSpLocks/>
            </p:cNvGrpSpPr>
            <p:nvPr/>
          </p:nvGrpSpPr>
          <p:grpSpPr bwMode="auto">
            <a:xfrm>
              <a:off x="1840" y="3272"/>
              <a:ext cx="497" cy="456"/>
              <a:chOff x="4927" y="2668"/>
              <a:chExt cx="497" cy="456"/>
            </a:xfrm>
          </p:grpSpPr>
          <p:grpSp>
            <p:nvGrpSpPr>
              <p:cNvPr id="141394" name="Group 82"/>
              <p:cNvGrpSpPr>
                <a:grpSpLocks/>
              </p:cNvGrpSpPr>
              <p:nvPr/>
            </p:nvGrpSpPr>
            <p:grpSpPr bwMode="auto">
              <a:xfrm>
                <a:off x="4967" y="2668"/>
                <a:ext cx="457" cy="456"/>
                <a:chOff x="4967" y="2668"/>
                <a:chExt cx="457" cy="456"/>
              </a:xfrm>
            </p:grpSpPr>
            <p:sp>
              <p:nvSpPr>
                <p:cNvPr id="141392" name="Oval 80"/>
                <p:cNvSpPr>
                  <a:spLocks noChangeArrowheads="1"/>
                </p:cNvSpPr>
                <p:nvPr/>
              </p:nvSpPr>
              <p:spPr bwMode="auto">
                <a:xfrm>
                  <a:off x="4967" y="2668"/>
                  <a:ext cx="457" cy="456"/>
                </a:xfrm>
                <a:prstGeom prst="ellipse">
                  <a:avLst/>
                </a:prstGeom>
                <a:noFill/>
                <a:ln w="25400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141393" name="Text Box 81"/>
                <p:cNvSpPr txBox="1">
                  <a:spLocks noChangeArrowheads="1"/>
                </p:cNvSpPr>
                <p:nvPr/>
              </p:nvSpPr>
              <p:spPr bwMode="auto">
                <a:xfrm>
                  <a:off x="5118" y="2764"/>
                  <a:ext cx="162" cy="269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0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GB" sz="2800"/>
                    <a:t>C</a:t>
                  </a:r>
                  <a:endParaRPr lang="ru-RU" sz="2800"/>
                </a:p>
              </p:txBody>
            </p:sp>
          </p:grpSp>
          <p:sp>
            <p:nvSpPr>
              <p:cNvPr id="141395" name="Oval 83"/>
              <p:cNvSpPr>
                <a:spLocks noChangeArrowheads="1"/>
              </p:cNvSpPr>
              <p:nvPr/>
            </p:nvSpPr>
            <p:spPr bwMode="auto">
              <a:xfrm>
                <a:off x="4927" y="3002"/>
                <a:ext cx="96" cy="96"/>
              </a:xfrm>
              <a:prstGeom prst="ellipse">
                <a:avLst/>
              </a:prstGeom>
              <a:solidFill>
                <a:srgbClr val="FFFFFF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endParaRPr lang="en-GB"/>
              </a:p>
            </p:txBody>
          </p:sp>
        </p:grpSp>
      </p:grpSp>
      <p:sp>
        <p:nvSpPr>
          <p:cNvPr id="141401" name="Text Box 89"/>
          <p:cNvSpPr txBox="1">
            <a:spLocks noChangeArrowheads="1"/>
          </p:cNvSpPr>
          <p:nvPr/>
        </p:nvSpPr>
        <p:spPr bwMode="auto">
          <a:xfrm>
            <a:off x="244475" y="4508500"/>
            <a:ext cx="8729663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Only possible because there is no globally reachable state at which </a:t>
            </a:r>
            <a:r>
              <a:rPr lang="en-US" sz="2800">
                <a:solidFill>
                  <a:schemeClr val="accent1"/>
                </a:solidFill>
              </a:rPr>
              <a:t>dsr</a:t>
            </a:r>
            <a:r>
              <a:rPr lang="en-US" sz="2800"/>
              <a:t>=</a:t>
            </a:r>
            <a:r>
              <a:rPr lang="en-US" sz="2800">
                <a:solidFill>
                  <a:schemeClr val="accent1"/>
                </a:solidFill>
              </a:rPr>
              <a:t>ldtack</a:t>
            </a:r>
            <a:r>
              <a:rPr lang="en-US" sz="2800"/>
              <a:t>=0 and </a:t>
            </a:r>
            <a:r>
              <a:rPr lang="en-US" sz="2800">
                <a:solidFill>
                  <a:schemeClr val="folHlink"/>
                </a:solidFill>
              </a:rPr>
              <a:t>csc</a:t>
            </a:r>
            <a:r>
              <a:rPr lang="en-US" sz="2800"/>
              <a:t>=1</a:t>
            </a:r>
            <a:endParaRPr lang="ru-RU" sz="28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40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1484313"/>
            <a:ext cx="8153400" cy="4154487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 sz="3200"/>
              <a:t>State Graphs:</a:t>
            </a:r>
          </a:p>
          <a:p>
            <a:pPr>
              <a:buFontTx/>
              <a:buNone/>
            </a:pPr>
            <a:endParaRPr lang="en-US" sz="3200">
              <a:solidFill>
                <a:schemeClr val="accent2"/>
              </a:solidFill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J"/>
            </a:pPr>
            <a:r>
              <a:rPr lang="en-US" sz="2800">
                <a:solidFill>
                  <a:schemeClr val="accent2"/>
                </a:solidFill>
              </a:rPr>
              <a:t>Relatively easy theory</a:t>
            </a:r>
          </a:p>
          <a:p>
            <a:pPr>
              <a:buClr>
                <a:schemeClr val="accent2"/>
              </a:buClr>
              <a:buFont typeface="Wingdings" pitchFamily="2" charset="2"/>
              <a:buChar char="J"/>
            </a:pPr>
            <a:r>
              <a:rPr lang="en-US" sz="2800">
                <a:solidFill>
                  <a:schemeClr val="accent2"/>
                </a:solidFill>
              </a:rPr>
              <a:t>Many algorithms</a:t>
            </a:r>
          </a:p>
          <a:p>
            <a:pPr>
              <a:buClr>
                <a:schemeClr val="accent2"/>
              </a:buClr>
              <a:buFont typeface="Wingdings" pitchFamily="2" charset="2"/>
              <a:buNone/>
            </a:pPr>
            <a:endParaRPr lang="en-US" sz="2800">
              <a:solidFill>
                <a:schemeClr val="accent2"/>
              </a:solidFill>
            </a:endParaRPr>
          </a:p>
          <a:p>
            <a:pPr>
              <a:buFont typeface="Wingdings" pitchFamily="2" charset="2"/>
              <a:buChar char="L"/>
            </a:pPr>
            <a:r>
              <a:rPr lang="en-US" sz="2800">
                <a:solidFill>
                  <a:schemeClr val="accent1"/>
                </a:solidFill>
                <a:sym typeface="Wingdings" pitchFamily="2" charset="2"/>
              </a:rPr>
              <a:t>Not visual</a:t>
            </a:r>
          </a:p>
          <a:p>
            <a:pPr>
              <a:buFont typeface="Wingdings" pitchFamily="2" charset="2"/>
              <a:buChar char="L"/>
            </a:pPr>
            <a:r>
              <a:rPr lang="en-US" sz="2800">
                <a:solidFill>
                  <a:schemeClr val="accent1"/>
                </a:solidFill>
                <a:sym typeface="Wingdings" pitchFamily="2" charset="2"/>
              </a:rPr>
              <a:t>State space explosion problem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State Graphs vs. Unfoldings</a:t>
            </a:r>
            <a:endParaRPr lang="en-GB"/>
          </a:p>
        </p:txBody>
      </p:sp>
      <p:pic>
        <p:nvPicPr>
          <p:cNvPr id="77829" name="Picture 5" descr="wo3xef2p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525" y="2409825"/>
            <a:ext cx="3225800" cy="2459038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22" name="Picture 14" descr="4avwgqah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488" y="2447925"/>
            <a:ext cx="2024062" cy="2997200"/>
          </a:xfrm>
          <a:prstGeom prst="rect">
            <a:avLst/>
          </a:prstGeom>
          <a:noFill/>
        </p:spPr>
      </p:pic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State Graphs vs. Unfoldings</a:t>
            </a:r>
            <a:endParaRPr lang="en-GB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981075"/>
            <a:ext cx="8210550" cy="5029200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 sz="2800"/>
              <a:t>Unfoldings:</a:t>
            </a:r>
          </a:p>
          <a:p>
            <a:pPr>
              <a:buClr>
                <a:schemeClr val="accent2"/>
              </a:buClr>
              <a:buFont typeface="Wingdings" pitchFamily="2" charset="2"/>
              <a:buNone/>
            </a:pPr>
            <a:endParaRPr lang="en-US" sz="2800">
              <a:solidFill>
                <a:schemeClr val="accent2"/>
              </a:solidFill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J"/>
            </a:pPr>
            <a:r>
              <a:rPr lang="en-US" sz="2800">
                <a:solidFill>
                  <a:schemeClr val="accent2"/>
                </a:solidFill>
              </a:rPr>
              <a:t>Alleviate the state space explosion problem</a:t>
            </a:r>
          </a:p>
          <a:p>
            <a:pPr>
              <a:buClr>
                <a:schemeClr val="accent2"/>
              </a:buClr>
              <a:buFont typeface="Wingdings" pitchFamily="2" charset="2"/>
              <a:buChar char="J"/>
            </a:pPr>
            <a:r>
              <a:rPr lang="en-US" sz="2800">
                <a:solidFill>
                  <a:schemeClr val="accent2"/>
                </a:solidFill>
              </a:rPr>
              <a:t>More visual than state graphs</a:t>
            </a:r>
          </a:p>
          <a:p>
            <a:pPr>
              <a:buClr>
                <a:schemeClr val="accent2"/>
              </a:buClr>
              <a:buFont typeface="Wingdings" pitchFamily="2" charset="2"/>
              <a:buChar char="J"/>
            </a:pPr>
            <a:r>
              <a:rPr lang="en-US" sz="2800">
                <a:solidFill>
                  <a:schemeClr val="accent2"/>
                </a:solidFill>
              </a:rPr>
              <a:t>Proven efficient for model checking</a:t>
            </a:r>
          </a:p>
          <a:p>
            <a:pPr>
              <a:buClr>
                <a:schemeClr val="accent2"/>
              </a:buClr>
              <a:buFont typeface="Wingdings" pitchFamily="2" charset="2"/>
              <a:buNone/>
            </a:pPr>
            <a:endParaRPr lang="en-US" sz="2800">
              <a:solidFill>
                <a:schemeClr val="accent2"/>
              </a:solidFill>
            </a:endParaRPr>
          </a:p>
          <a:p>
            <a:pPr>
              <a:buFont typeface="Wingdings" pitchFamily="2" charset="2"/>
              <a:buChar char="L"/>
            </a:pPr>
            <a:r>
              <a:rPr lang="en-US" sz="2800">
                <a:solidFill>
                  <a:schemeClr val="accent1"/>
                </a:solidFill>
                <a:sym typeface="Wingdings" pitchFamily="2" charset="2"/>
              </a:rPr>
              <a:t>Quite complicated theory</a:t>
            </a:r>
          </a:p>
          <a:p>
            <a:pPr>
              <a:buFont typeface="Wingdings" pitchFamily="2" charset="2"/>
              <a:buChar char="L"/>
            </a:pPr>
            <a:r>
              <a:rPr lang="en-US" sz="2800">
                <a:solidFill>
                  <a:schemeClr val="accent1"/>
                </a:solidFill>
                <a:sym typeface="Wingdings" pitchFamily="2" charset="2"/>
              </a:rPr>
              <a:t>Not sufficiently investigated</a:t>
            </a:r>
          </a:p>
          <a:p>
            <a:pPr>
              <a:buFont typeface="Wingdings" pitchFamily="2" charset="2"/>
              <a:buChar char="L"/>
            </a:pPr>
            <a:r>
              <a:rPr lang="en-US" sz="2800">
                <a:solidFill>
                  <a:schemeClr val="accent1"/>
                </a:solidFill>
                <a:sym typeface="Wingdings" pitchFamily="2" charset="2"/>
              </a:rPr>
              <a:t>Relatively few algorithms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082" name="Group 10"/>
          <p:cNvGrpSpPr>
            <a:grpSpLocks/>
          </p:cNvGrpSpPr>
          <p:nvPr/>
        </p:nvGrpSpPr>
        <p:grpSpPr bwMode="auto">
          <a:xfrm>
            <a:off x="596900" y="4508500"/>
            <a:ext cx="8296275" cy="2112963"/>
            <a:chOff x="376" y="2840"/>
            <a:chExt cx="5226" cy="1331"/>
          </a:xfrm>
        </p:grpSpPr>
        <p:sp>
          <p:nvSpPr>
            <p:cNvPr id="131077" name="AutoShape 5"/>
            <p:cNvSpPr>
              <a:spLocks noChangeArrowheads="1"/>
            </p:cNvSpPr>
            <p:nvPr/>
          </p:nvSpPr>
          <p:spPr bwMode="auto">
            <a:xfrm>
              <a:off x="376" y="3883"/>
              <a:ext cx="4449" cy="288"/>
            </a:xfrm>
            <a:prstGeom prst="roundRect">
              <a:avLst>
                <a:gd name="adj" fmla="val 16667"/>
              </a:avLst>
            </a:prstGeom>
            <a:pattFill prst="ltDnDiag">
              <a:fgClr>
                <a:schemeClr val="accent1"/>
              </a:fgClr>
              <a:bgClr>
                <a:schemeClr val="bg1"/>
              </a:bgClr>
            </a:pattFill>
            <a:ln w="25400" algn="ctr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31080" name="Text Box 8"/>
            <p:cNvSpPr txBox="1">
              <a:spLocks noChangeArrowheads="1"/>
            </p:cNvSpPr>
            <p:nvPr/>
          </p:nvSpPr>
          <p:spPr bwMode="auto">
            <a:xfrm>
              <a:off x="3725" y="2840"/>
              <a:ext cx="1877" cy="5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800">
                  <a:solidFill>
                    <a:schemeClr val="accent1"/>
                  </a:solidFill>
                </a:rPr>
                <a:t>Function-guided signal insertion</a:t>
              </a:r>
              <a:endParaRPr lang="ru-RU" sz="2800">
                <a:solidFill>
                  <a:schemeClr val="accent1"/>
                </a:solidFill>
              </a:endParaRPr>
            </a:p>
          </p:txBody>
        </p:sp>
        <p:sp>
          <p:nvSpPr>
            <p:cNvPr id="131081" name="Line 9"/>
            <p:cNvSpPr>
              <a:spLocks noChangeShapeType="1"/>
            </p:cNvSpPr>
            <p:nvPr/>
          </p:nvSpPr>
          <p:spPr bwMode="auto">
            <a:xfrm flipH="1">
              <a:off x="3470" y="3113"/>
              <a:ext cx="363" cy="77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310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52413" y="981075"/>
            <a:ext cx="8640762" cy="5688013"/>
          </a:xfrm>
          <a:noFill/>
        </p:spPr>
        <p:txBody>
          <a:bodyPr wrap="none" lIns="0" tIns="0" rIns="0" bIns="0"/>
          <a:lstStyle/>
          <a:p>
            <a:pPr>
              <a:lnSpc>
                <a:spcPct val="80000"/>
              </a:lnSpc>
              <a:buFontTx/>
              <a:buNone/>
            </a:pPr>
            <a:r>
              <a:rPr lang="en-US">
                <a:solidFill>
                  <a:schemeClr val="accent2"/>
                </a:solidFill>
              </a:rPr>
              <a:t>forever do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>
                <a:solidFill>
                  <a:schemeClr val="accent2"/>
                </a:solidFill>
              </a:rPr>
              <a:t>	for all </a:t>
            </a:r>
            <a:r>
              <a:rPr lang="en-US" b="0">
                <a:solidFill>
                  <a:schemeClr val="accent2"/>
                </a:solidFill>
              </a:rPr>
              <a:t>non-input signals x</a:t>
            </a:r>
            <a:r>
              <a:rPr lang="en-US">
                <a:solidFill>
                  <a:schemeClr val="accent2"/>
                </a:solidFill>
              </a:rPr>
              <a:t> do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b="0">
                <a:solidFill>
                  <a:schemeClr val="accent2"/>
                </a:solidFill>
              </a:rPr>
              <a:t>		S[x] ← ∅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>
                <a:solidFill>
                  <a:schemeClr val="accent2"/>
                </a:solidFill>
              </a:rPr>
              <a:t>		for all</a:t>
            </a:r>
            <a:r>
              <a:rPr lang="en-US" b="0">
                <a:solidFill>
                  <a:schemeClr val="accent2"/>
                </a:solidFill>
              </a:rPr>
              <a:t> G </a:t>
            </a:r>
            <a:r>
              <a:rPr lang="en-US" b="0">
                <a:solidFill>
                  <a:schemeClr val="accent2"/>
                </a:solidFill>
                <a:sym typeface="Symbol" pitchFamily="18" charset="2"/>
              </a:rPr>
              <a:t></a:t>
            </a:r>
            <a:r>
              <a:rPr lang="en-US" b="0">
                <a:solidFill>
                  <a:schemeClr val="accent2"/>
                </a:solidFill>
              </a:rPr>
              <a:t> {latches, gates} </a:t>
            </a:r>
            <a:r>
              <a:rPr lang="en-US">
                <a:solidFill>
                  <a:schemeClr val="accent2"/>
                </a:solidFill>
              </a:rPr>
              <a:t>do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b="0">
                <a:solidFill>
                  <a:schemeClr val="accent2"/>
                </a:solidFill>
              </a:rPr>
              <a:t>			S[x] ← S[x] </a:t>
            </a:r>
            <a:r>
              <a:rPr lang="en-US" b="0">
                <a:solidFill>
                  <a:schemeClr val="accent2"/>
                </a:solidFill>
                <a:sym typeface="Symbol" pitchFamily="18" charset="2"/>
              </a:rPr>
              <a:t></a:t>
            </a:r>
            <a:r>
              <a:rPr lang="en-US" b="0">
                <a:solidFill>
                  <a:schemeClr val="accent2"/>
                </a:solidFill>
              </a:rPr>
              <a:t> decompositions(x,G)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b="0">
                <a:solidFill>
                  <a:schemeClr val="accent2"/>
                </a:solidFill>
              </a:rPr>
              <a:t>		bestH[x] ← best SI candidate in S[x]</a:t>
            </a:r>
          </a:p>
          <a:p>
            <a:pPr>
              <a:lnSpc>
                <a:spcPct val="80000"/>
              </a:lnSpc>
              <a:spcBef>
                <a:spcPct val="70000"/>
              </a:spcBef>
              <a:buFontTx/>
              <a:buNone/>
            </a:pPr>
            <a:r>
              <a:rPr lang="en-US">
                <a:solidFill>
                  <a:schemeClr val="accent2"/>
                </a:solidFill>
              </a:rPr>
              <a:t>	if</a:t>
            </a:r>
            <a:r>
              <a:rPr lang="en-US" b="0">
                <a:solidFill>
                  <a:schemeClr val="accent2"/>
                </a:solidFill>
              </a:rPr>
              <a:t> for each x, bestH[x] is implementable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b="0">
                <a:solidFill>
                  <a:schemeClr val="accent2"/>
                </a:solidFill>
              </a:rPr>
              <a:t>		Library matching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b="0">
                <a:solidFill>
                  <a:schemeClr val="accent2"/>
                </a:solidFill>
              </a:rPr>
              <a:t>		</a:t>
            </a:r>
            <a:r>
              <a:rPr lang="en-US">
                <a:solidFill>
                  <a:schemeClr val="accent2"/>
                </a:solidFill>
              </a:rPr>
              <a:t>stop</a:t>
            </a:r>
          </a:p>
          <a:p>
            <a:pPr>
              <a:lnSpc>
                <a:spcPct val="80000"/>
              </a:lnSpc>
              <a:spcBef>
                <a:spcPct val="70000"/>
              </a:spcBef>
              <a:buFontTx/>
              <a:buNone/>
            </a:pPr>
            <a:r>
              <a:rPr lang="en-US" b="0">
                <a:solidFill>
                  <a:schemeClr val="accent2"/>
                </a:solidFill>
              </a:rPr>
              <a:t>	</a:t>
            </a:r>
            <a:r>
              <a:rPr lang="en-US">
                <a:solidFill>
                  <a:schemeClr val="accent2"/>
                </a:solidFill>
              </a:rPr>
              <a:t>if</a:t>
            </a:r>
            <a:r>
              <a:rPr lang="en-US" b="0">
                <a:solidFill>
                  <a:schemeClr val="accent2"/>
                </a:solidFill>
              </a:rPr>
              <a:t> for each x, bestH[x]=UNDEFINED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b="0">
                <a:solidFill>
                  <a:schemeClr val="accent2"/>
                </a:solidFill>
              </a:rPr>
              <a:t>		</a:t>
            </a:r>
            <a:r>
              <a:rPr lang="en-US">
                <a:solidFill>
                  <a:schemeClr val="accent2"/>
                </a:solidFill>
              </a:rPr>
              <a:t>fail</a:t>
            </a:r>
          </a:p>
          <a:p>
            <a:pPr>
              <a:lnSpc>
                <a:spcPct val="80000"/>
              </a:lnSpc>
              <a:spcBef>
                <a:spcPct val="70000"/>
              </a:spcBef>
              <a:buFontTx/>
              <a:buNone/>
            </a:pPr>
            <a:r>
              <a:rPr lang="en-US" b="0">
                <a:solidFill>
                  <a:schemeClr val="accent2"/>
                </a:solidFill>
              </a:rPr>
              <a:t>	H ← the most complex bestH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b="0">
                <a:solidFill>
                  <a:schemeClr val="accent2"/>
                </a:solidFill>
              </a:rPr>
              <a:t>	Insert a new signal z implementing H into the STG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Logic decomposition algorithm</a:t>
            </a:r>
            <a:endParaRPr lang="en-GB"/>
          </a:p>
        </p:txBody>
      </p:sp>
      <p:sp>
        <p:nvSpPr>
          <p:cNvPr id="131078" name="Text Box 6"/>
          <p:cNvSpPr txBox="1">
            <a:spLocks noChangeArrowheads="1"/>
          </p:cNvSpPr>
          <p:nvPr/>
        </p:nvSpPr>
        <p:spPr bwMode="auto">
          <a:xfrm>
            <a:off x="5913438" y="1196975"/>
            <a:ext cx="2979737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[Cortadella et al, ’99]</a:t>
            </a:r>
            <a:endParaRPr lang="ru-RU" sz="24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Function-guided signal insertion</a:t>
            </a:r>
            <a:endParaRPr lang="en-GB"/>
          </a:p>
        </p:txBody>
      </p:sp>
      <p:sp>
        <p:nvSpPr>
          <p:cNvPr id="1443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52413" y="1990725"/>
            <a:ext cx="8640762" cy="2806700"/>
          </a:xfrm>
        </p:spPr>
        <p:txBody>
          <a:bodyPr/>
          <a:lstStyle/>
          <a:p>
            <a:pPr>
              <a:lnSpc>
                <a:spcPct val="100000"/>
              </a:lnSpc>
              <a:buFontTx/>
              <a:buNone/>
            </a:pPr>
            <a:r>
              <a:rPr lang="en-GB" sz="2800" u="sng" dirty="0">
                <a:solidFill>
                  <a:schemeClr val="accent1"/>
                </a:solidFill>
              </a:rPr>
              <a:t>Problem:</a:t>
            </a:r>
            <a:r>
              <a:rPr lang="en-GB" sz="2800" dirty="0">
                <a:solidFill>
                  <a:schemeClr val="accent2"/>
                </a:solidFill>
              </a:rPr>
              <a:t> given a Boolean function </a:t>
            </a:r>
            <a:r>
              <a:rPr lang="en-GB" sz="2800" dirty="0"/>
              <a:t>F</a:t>
            </a:r>
            <a:r>
              <a:rPr lang="en-GB" sz="2800" dirty="0">
                <a:solidFill>
                  <a:schemeClr val="accent2"/>
                </a:solidFill>
              </a:rPr>
              <a:t>, insert a new signal </a:t>
            </a:r>
            <a:r>
              <a:rPr lang="en-GB" sz="2800" dirty="0" err="1" smtClean="0">
                <a:solidFill>
                  <a:schemeClr val="folHlink"/>
                </a:solidFill>
              </a:rPr>
              <a:t>dec</a:t>
            </a:r>
            <a:r>
              <a:rPr lang="en-GB" sz="2800" dirty="0" smtClean="0">
                <a:solidFill>
                  <a:schemeClr val="folHlink"/>
                </a:solidFill>
              </a:rPr>
              <a:t> </a:t>
            </a:r>
            <a:r>
              <a:rPr lang="en-GB" sz="2800" dirty="0" smtClean="0">
                <a:solidFill>
                  <a:schemeClr val="accent2"/>
                </a:solidFill>
              </a:rPr>
              <a:t>(i.e</a:t>
            </a:r>
            <a:r>
              <a:rPr lang="en-GB" sz="2800" dirty="0">
                <a:solidFill>
                  <a:schemeClr val="accent2"/>
                </a:solidFill>
              </a:rPr>
              <a:t>. a set of new transitions labelled </a:t>
            </a:r>
            <a:r>
              <a:rPr lang="en-GB" sz="2800" dirty="0" err="1" smtClean="0">
                <a:solidFill>
                  <a:schemeClr val="folHlink"/>
                </a:solidFill>
              </a:rPr>
              <a:t>dec</a:t>
            </a:r>
            <a:r>
              <a:rPr lang="en-GB" sz="2800" dirty="0" smtClean="0">
                <a:solidFill>
                  <a:schemeClr val="folHlink"/>
                </a:solidFill>
              </a:rPr>
              <a:t>+</a:t>
            </a:r>
            <a:r>
              <a:rPr lang="en-GB" sz="2800" dirty="0" smtClean="0">
                <a:solidFill>
                  <a:schemeClr val="accent2"/>
                </a:solidFill>
              </a:rPr>
              <a:t> </a:t>
            </a:r>
            <a:r>
              <a:rPr lang="en-GB" sz="2800" dirty="0">
                <a:solidFill>
                  <a:schemeClr val="accent2"/>
                </a:solidFill>
              </a:rPr>
              <a:t>or </a:t>
            </a:r>
            <a:r>
              <a:rPr lang="en-GB" sz="2800" dirty="0" err="1" smtClean="0">
                <a:solidFill>
                  <a:schemeClr val="folHlink"/>
                </a:solidFill>
              </a:rPr>
              <a:t>dec</a:t>
            </a:r>
            <a:r>
              <a:rPr lang="en-GB" sz="2800" dirty="0" smtClean="0">
                <a:solidFill>
                  <a:schemeClr val="folHlink"/>
                </a:solidFill>
              </a:rPr>
              <a:t>-</a:t>
            </a:r>
            <a:r>
              <a:rPr lang="en-GB" sz="2800" dirty="0" smtClean="0">
                <a:solidFill>
                  <a:schemeClr val="accent2"/>
                </a:solidFill>
              </a:rPr>
              <a:t>) </a:t>
            </a:r>
            <a:r>
              <a:rPr lang="en-GB" sz="2800" dirty="0">
                <a:solidFill>
                  <a:schemeClr val="accent2"/>
                </a:solidFill>
              </a:rPr>
              <a:t>with the implementation </a:t>
            </a:r>
            <a:r>
              <a:rPr lang="en-GB" sz="2800" dirty="0" smtClean="0"/>
              <a:t>[</a:t>
            </a:r>
            <a:r>
              <a:rPr lang="en-GB" sz="2800" dirty="0" err="1" smtClean="0">
                <a:solidFill>
                  <a:schemeClr val="folHlink"/>
                </a:solidFill>
              </a:rPr>
              <a:t>dec</a:t>
            </a:r>
            <a:r>
              <a:rPr lang="en-GB" sz="2800" dirty="0" smtClean="0"/>
              <a:t>]=</a:t>
            </a:r>
            <a:r>
              <a:rPr lang="en-GB" sz="2800" dirty="0"/>
              <a:t>F</a:t>
            </a:r>
            <a:r>
              <a:rPr lang="en-GB" sz="2800" dirty="0">
                <a:solidFill>
                  <a:schemeClr val="accent2"/>
                </a:solidFill>
              </a:rPr>
              <a:t> into the STG. Only </a:t>
            </a:r>
            <a:r>
              <a:rPr lang="en-GB" sz="2800" dirty="0">
                <a:solidFill>
                  <a:schemeClr val="accent1"/>
                </a:solidFill>
              </a:rPr>
              <a:t>unfolding prefix</a:t>
            </a:r>
            <a:r>
              <a:rPr lang="en-GB" sz="2800" dirty="0">
                <a:solidFill>
                  <a:schemeClr val="accent2"/>
                </a:solidFill>
              </a:rPr>
              <a:t> (rather than state graph) may be used.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1788" y="190500"/>
            <a:ext cx="8902700" cy="523671"/>
          </a:xfrm>
        </p:spPr>
        <p:txBody>
          <a:bodyPr/>
          <a:lstStyle/>
          <a:p>
            <a:r>
              <a:rPr lang="en-GB" sz="3600" dirty="0" smtClean="0"/>
              <a:t>Previous work: Transformations [PN’07]</a:t>
            </a:r>
          </a:p>
        </p:txBody>
      </p:sp>
      <p:sp>
        <p:nvSpPr>
          <p:cNvPr id="112657" name="Line 17"/>
          <p:cNvSpPr>
            <a:spLocks noChangeShapeType="1"/>
          </p:cNvSpPr>
          <p:nvPr/>
        </p:nvSpPr>
        <p:spPr bwMode="auto">
          <a:xfrm flipH="1">
            <a:off x="1393825" y="1381125"/>
            <a:ext cx="0" cy="814388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54319" name="Text Box 47"/>
          <p:cNvSpPr txBox="1">
            <a:spLocks noChangeArrowheads="1"/>
          </p:cNvSpPr>
          <p:nvPr/>
        </p:nvSpPr>
        <p:spPr bwMode="auto">
          <a:xfrm>
            <a:off x="165100" y="3068638"/>
            <a:ext cx="4075113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/>
              <a:t>Sequential pre-insertion</a:t>
            </a:r>
          </a:p>
        </p:txBody>
      </p:sp>
      <p:sp>
        <p:nvSpPr>
          <p:cNvPr id="113667" name="Line 3"/>
          <p:cNvSpPr>
            <a:spLocks noChangeShapeType="1"/>
          </p:cNvSpPr>
          <p:nvPr/>
        </p:nvSpPr>
        <p:spPr bwMode="auto">
          <a:xfrm flipH="1">
            <a:off x="7408863" y="1341438"/>
            <a:ext cx="0" cy="814387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en-GB"/>
          </a:p>
        </p:txBody>
      </p:sp>
      <p:grpSp>
        <p:nvGrpSpPr>
          <p:cNvPr id="2" name="Group 73"/>
          <p:cNvGrpSpPr>
            <a:grpSpLocks/>
          </p:cNvGrpSpPr>
          <p:nvPr/>
        </p:nvGrpSpPr>
        <p:grpSpPr bwMode="auto">
          <a:xfrm>
            <a:off x="685800" y="908050"/>
            <a:ext cx="2733675" cy="2111375"/>
            <a:chOff x="158" y="754"/>
            <a:chExt cx="1722" cy="1330"/>
          </a:xfrm>
        </p:grpSpPr>
        <p:sp>
          <p:nvSpPr>
            <p:cNvPr id="54277" name="Text Box 5"/>
            <p:cNvSpPr txBox="1">
              <a:spLocks noChangeArrowheads="1"/>
            </p:cNvSpPr>
            <p:nvPr/>
          </p:nvSpPr>
          <p:spPr bwMode="auto">
            <a:xfrm>
              <a:off x="858" y="1267"/>
              <a:ext cx="328" cy="310"/>
            </a:xfrm>
            <a:prstGeom prst="rect">
              <a:avLst/>
            </a:prstGeom>
            <a:solidFill>
              <a:schemeClr val="accent1"/>
            </a:solidFill>
            <a:ln w="34925">
              <a:solidFill>
                <a:schemeClr val="tx1"/>
              </a:solidFill>
              <a:miter lim="800000"/>
              <a:headEnd type="none" w="sm" len="sm"/>
              <a:tailEnd type="none" w="med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en-GB" sz="2400" b="0">
                <a:solidFill>
                  <a:schemeClr val="accent2"/>
                </a:solidFill>
              </a:endParaRPr>
            </a:p>
          </p:txBody>
        </p:sp>
        <p:cxnSp>
          <p:nvCxnSpPr>
            <p:cNvPr id="54278" name="AutoShape 6"/>
            <p:cNvCxnSpPr>
              <a:cxnSpLocks noChangeShapeType="1"/>
              <a:stCxn id="54282" idx="5"/>
              <a:endCxn id="54277" idx="1"/>
            </p:cNvCxnSpPr>
            <p:nvPr/>
          </p:nvCxnSpPr>
          <p:spPr bwMode="auto">
            <a:xfrm>
              <a:off x="412" y="1052"/>
              <a:ext cx="435" cy="370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</p:cxnSp>
        <p:cxnSp>
          <p:nvCxnSpPr>
            <p:cNvPr id="54279" name="AutoShape 7"/>
            <p:cNvCxnSpPr>
              <a:cxnSpLocks noChangeShapeType="1"/>
              <a:stCxn id="54286" idx="6"/>
              <a:endCxn id="54277" idx="1"/>
            </p:cNvCxnSpPr>
            <p:nvPr/>
          </p:nvCxnSpPr>
          <p:spPr bwMode="auto">
            <a:xfrm flipV="1">
              <a:off x="466" y="1422"/>
              <a:ext cx="381" cy="12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</p:cxnSp>
        <p:cxnSp>
          <p:nvCxnSpPr>
            <p:cNvPr id="54280" name="AutoShape 8"/>
            <p:cNvCxnSpPr>
              <a:cxnSpLocks noChangeShapeType="1"/>
              <a:stCxn id="54277" idx="3"/>
              <a:endCxn id="54289" idx="2"/>
            </p:cNvCxnSpPr>
            <p:nvPr/>
          </p:nvCxnSpPr>
          <p:spPr bwMode="auto">
            <a:xfrm flipV="1">
              <a:off x="1197" y="1416"/>
              <a:ext cx="375" cy="6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</p:cxnSp>
        <p:sp>
          <p:nvSpPr>
            <p:cNvPr id="54282" name="Oval 4"/>
            <p:cNvSpPr>
              <a:spLocks noChangeArrowheads="1"/>
            </p:cNvSpPr>
            <p:nvPr/>
          </p:nvSpPr>
          <p:spPr bwMode="auto">
            <a:xfrm>
              <a:off x="158" y="788"/>
              <a:ext cx="298" cy="298"/>
            </a:xfrm>
            <a:prstGeom prst="ellipse">
              <a:avLst/>
            </a:prstGeom>
            <a:solidFill>
              <a:srgbClr val="FF00FF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cxnSp>
          <p:nvCxnSpPr>
            <p:cNvPr id="54284" name="AutoShape 13"/>
            <p:cNvCxnSpPr>
              <a:cxnSpLocks noChangeShapeType="1"/>
              <a:stCxn id="54277" idx="3"/>
              <a:endCxn id="54293" idx="3"/>
            </p:cNvCxnSpPr>
            <p:nvPr/>
          </p:nvCxnSpPr>
          <p:spPr bwMode="auto">
            <a:xfrm flipV="1">
              <a:off x="1197" y="1018"/>
              <a:ext cx="429" cy="404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</p:cxnSp>
        <p:cxnSp>
          <p:nvCxnSpPr>
            <p:cNvPr id="54285" name="AutoShape 14"/>
            <p:cNvCxnSpPr>
              <a:cxnSpLocks noChangeShapeType="1"/>
              <a:stCxn id="54288" idx="7"/>
              <a:endCxn id="54277" idx="1"/>
            </p:cNvCxnSpPr>
            <p:nvPr/>
          </p:nvCxnSpPr>
          <p:spPr bwMode="auto">
            <a:xfrm flipV="1">
              <a:off x="412" y="1422"/>
              <a:ext cx="435" cy="398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</p:cxnSp>
        <p:sp>
          <p:nvSpPr>
            <p:cNvPr id="54286" name="Oval 53"/>
            <p:cNvSpPr>
              <a:spLocks noChangeArrowheads="1"/>
            </p:cNvSpPr>
            <p:nvPr/>
          </p:nvSpPr>
          <p:spPr bwMode="auto">
            <a:xfrm>
              <a:off x="158" y="1285"/>
              <a:ext cx="298" cy="298"/>
            </a:xfrm>
            <a:prstGeom prst="ellipse">
              <a:avLst/>
            </a:prstGeom>
            <a:solidFill>
              <a:srgbClr val="FF00FF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cxnSp>
          <p:nvCxnSpPr>
            <p:cNvPr id="54287" name="AutoShape 55"/>
            <p:cNvCxnSpPr>
              <a:cxnSpLocks noChangeShapeType="1"/>
              <a:stCxn id="54277" idx="3"/>
              <a:endCxn id="54290" idx="2"/>
            </p:cNvCxnSpPr>
            <p:nvPr/>
          </p:nvCxnSpPr>
          <p:spPr bwMode="auto">
            <a:xfrm>
              <a:off x="1197" y="1422"/>
              <a:ext cx="375" cy="513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</p:cxnSp>
        <p:sp>
          <p:nvSpPr>
            <p:cNvPr id="54288" name="Oval 56"/>
            <p:cNvSpPr>
              <a:spLocks noChangeArrowheads="1"/>
            </p:cNvSpPr>
            <p:nvPr/>
          </p:nvSpPr>
          <p:spPr bwMode="auto">
            <a:xfrm>
              <a:off x="158" y="1786"/>
              <a:ext cx="298" cy="298"/>
            </a:xfrm>
            <a:prstGeom prst="ellipse">
              <a:avLst/>
            </a:prstGeom>
            <a:solidFill>
              <a:srgbClr val="FF00FF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sp>
          <p:nvSpPr>
            <p:cNvPr id="54289" name="Oval 57"/>
            <p:cNvSpPr>
              <a:spLocks noChangeArrowheads="1"/>
            </p:cNvSpPr>
            <p:nvPr/>
          </p:nvSpPr>
          <p:spPr bwMode="auto">
            <a:xfrm>
              <a:off x="1582" y="1267"/>
              <a:ext cx="298" cy="298"/>
            </a:xfrm>
            <a:prstGeom prst="ellipse">
              <a:avLst/>
            </a:prstGeom>
            <a:solidFill>
              <a:srgbClr val="FFCC00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sp>
          <p:nvSpPr>
            <p:cNvPr id="54290" name="Oval 58"/>
            <p:cNvSpPr>
              <a:spLocks noChangeArrowheads="1"/>
            </p:cNvSpPr>
            <p:nvPr/>
          </p:nvSpPr>
          <p:spPr bwMode="auto">
            <a:xfrm>
              <a:off x="1582" y="1786"/>
              <a:ext cx="298" cy="298"/>
            </a:xfrm>
            <a:prstGeom prst="ellipse">
              <a:avLst/>
            </a:prstGeom>
            <a:solidFill>
              <a:srgbClr val="FFCC00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sp>
          <p:nvSpPr>
            <p:cNvPr id="54293" name="Oval 12"/>
            <p:cNvSpPr>
              <a:spLocks noChangeArrowheads="1"/>
            </p:cNvSpPr>
            <p:nvPr/>
          </p:nvSpPr>
          <p:spPr bwMode="auto">
            <a:xfrm>
              <a:off x="1582" y="754"/>
              <a:ext cx="298" cy="298"/>
            </a:xfrm>
            <a:prstGeom prst="ellipse">
              <a:avLst/>
            </a:prstGeom>
            <a:solidFill>
              <a:srgbClr val="FFCC00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sp>
          <p:nvSpPr>
            <p:cNvPr id="54340" name="Oval 68"/>
            <p:cNvSpPr>
              <a:spLocks noChangeArrowheads="1"/>
            </p:cNvSpPr>
            <p:nvPr/>
          </p:nvSpPr>
          <p:spPr bwMode="auto">
            <a:xfrm>
              <a:off x="1666" y="838"/>
              <a:ext cx="136" cy="136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4341" name="Oval 69"/>
            <p:cNvSpPr>
              <a:spLocks noChangeArrowheads="1"/>
            </p:cNvSpPr>
            <p:nvPr/>
          </p:nvSpPr>
          <p:spPr bwMode="auto">
            <a:xfrm>
              <a:off x="239" y="866"/>
              <a:ext cx="136" cy="136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3" name="Group 72"/>
          <p:cNvGrpSpPr>
            <a:grpSpLocks/>
          </p:cNvGrpSpPr>
          <p:nvPr/>
        </p:nvGrpSpPr>
        <p:grpSpPr bwMode="auto">
          <a:xfrm>
            <a:off x="5435600" y="863600"/>
            <a:ext cx="2733675" cy="2111375"/>
            <a:chOff x="3562" y="785"/>
            <a:chExt cx="1722" cy="1330"/>
          </a:xfrm>
        </p:grpSpPr>
        <p:sp>
          <p:nvSpPr>
            <p:cNvPr id="54322" name="Text Box 5"/>
            <p:cNvSpPr txBox="1">
              <a:spLocks noChangeArrowheads="1"/>
            </p:cNvSpPr>
            <p:nvPr/>
          </p:nvSpPr>
          <p:spPr bwMode="auto">
            <a:xfrm>
              <a:off x="4262" y="1298"/>
              <a:ext cx="328" cy="310"/>
            </a:xfrm>
            <a:prstGeom prst="rect">
              <a:avLst/>
            </a:prstGeom>
            <a:solidFill>
              <a:schemeClr val="accent1"/>
            </a:solidFill>
            <a:ln w="34925">
              <a:solidFill>
                <a:schemeClr val="tx1"/>
              </a:solidFill>
              <a:miter lim="800000"/>
              <a:headEnd type="none" w="sm" len="sm"/>
              <a:tailEnd type="none" w="med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en-GB" sz="2400" b="0">
                <a:solidFill>
                  <a:schemeClr val="accent2"/>
                </a:solidFill>
              </a:endParaRPr>
            </a:p>
          </p:txBody>
        </p:sp>
        <p:cxnSp>
          <p:nvCxnSpPr>
            <p:cNvPr id="54323" name="AutoShape 6"/>
            <p:cNvCxnSpPr>
              <a:cxnSpLocks noChangeShapeType="1"/>
              <a:stCxn id="54327" idx="5"/>
              <a:endCxn id="54322" idx="1"/>
            </p:cNvCxnSpPr>
            <p:nvPr/>
          </p:nvCxnSpPr>
          <p:spPr bwMode="auto">
            <a:xfrm>
              <a:off x="3816" y="1083"/>
              <a:ext cx="435" cy="370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</p:cxnSp>
        <p:cxnSp>
          <p:nvCxnSpPr>
            <p:cNvPr id="54324" name="AutoShape 7"/>
            <p:cNvCxnSpPr>
              <a:cxnSpLocks noChangeShapeType="1"/>
              <a:stCxn id="54331" idx="6"/>
              <a:endCxn id="54322" idx="1"/>
            </p:cNvCxnSpPr>
            <p:nvPr/>
          </p:nvCxnSpPr>
          <p:spPr bwMode="auto">
            <a:xfrm flipV="1">
              <a:off x="3870" y="1453"/>
              <a:ext cx="381" cy="12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</p:cxnSp>
        <p:cxnSp>
          <p:nvCxnSpPr>
            <p:cNvPr id="54325" name="AutoShape 8"/>
            <p:cNvCxnSpPr>
              <a:cxnSpLocks noChangeShapeType="1"/>
              <a:stCxn id="54322" idx="3"/>
              <a:endCxn id="54334" idx="2"/>
            </p:cNvCxnSpPr>
            <p:nvPr/>
          </p:nvCxnSpPr>
          <p:spPr bwMode="auto">
            <a:xfrm flipV="1">
              <a:off x="4601" y="1447"/>
              <a:ext cx="375" cy="6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</p:cxnSp>
        <p:sp>
          <p:nvSpPr>
            <p:cNvPr id="54327" name="Oval 10"/>
            <p:cNvSpPr>
              <a:spLocks noChangeArrowheads="1"/>
            </p:cNvSpPr>
            <p:nvPr/>
          </p:nvSpPr>
          <p:spPr bwMode="auto">
            <a:xfrm>
              <a:off x="3562" y="819"/>
              <a:ext cx="298" cy="298"/>
            </a:xfrm>
            <a:prstGeom prst="ellipse">
              <a:avLst/>
            </a:prstGeom>
            <a:solidFill>
              <a:srgbClr val="FF00FF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cxnSp>
          <p:nvCxnSpPr>
            <p:cNvPr id="54329" name="AutoShape 12"/>
            <p:cNvCxnSpPr>
              <a:cxnSpLocks noChangeShapeType="1"/>
              <a:stCxn id="54322" idx="3"/>
              <a:endCxn id="54338" idx="3"/>
            </p:cNvCxnSpPr>
            <p:nvPr/>
          </p:nvCxnSpPr>
          <p:spPr bwMode="auto">
            <a:xfrm flipV="1">
              <a:off x="4601" y="1049"/>
              <a:ext cx="429" cy="404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</p:cxnSp>
        <p:cxnSp>
          <p:nvCxnSpPr>
            <p:cNvPr id="54330" name="AutoShape 13"/>
            <p:cNvCxnSpPr>
              <a:cxnSpLocks noChangeShapeType="1"/>
              <a:stCxn id="54333" idx="7"/>
              <a:endCxn id="54322" idx="1"/>
            </p:cNvCxnSpPr>
            <p:nvPr/>
          </p:nvCxnSpPr>
          <p:spPr bwMode="auto">
            <a:xfrm flipV="1">
              <a:off x="3816" y="1453"/>
              <a:ext cx="435" cy="398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</p:cxnSp>
        <p:sp>
          <p:nvSpPr>
            <p:cNvPr id="54331" name="Oval 14"/>
            <p:cNvSpPr>
              <a:spLocks noChangeArrowheads="1"/>
            </p:cNvSpPr>
            <p:nvPr/>
          </p:nvSpPr>
          <p:spPr bwMode="auto">
            <a:xfrm>
              <a:off x="3562" y="1316"/>
              <a:ext cx="298" cy="298"/>
            </a:xfrm>
            <a:prstGeom prst="ellipse">
              <a:avLst/>
            </a:prstGeom>
            <a:solidFill>
              <a:srgbClr val="FF00FF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cxnSp>
          <p:nvCxnSpPr>
            <p:cNvPr id="54332" name="AutoShape 15"/>
            <p:cNvCxnSpPr>
              <a:cxnSpLocks noChangeShapeType="1"/>
              <a:stCxn id="54322" idx="3"/>
              <a:endCxn id="54335" idx="2"/>
            </p:cNvCxnSpPr>
            <p:nvPr/>
          </p:nvCxnSpPr>
          <p:spPr bwMode="auto">
            <a:xfrm>
              <a:off x="4601" y="1453"/>
              <a:ext cx="375" cy="513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</p:cxnSp>
        <p:sp>
          <p:nvSpPr>
            <p:cNvPr id="54333" name="Oval 16"/>
            <p:cNvSpPr>
              <a:spLocks noChangeArrowheads="1"/>
            </p:cNvSpPr>
            <p:nvPr/>
          </p:nvSpPr>
          <p:spPr bwMode="auto">
            <a:xfrm>
              <a:off x="3562" y="1817"/>
              <a:ext cx="298" cy="298"/>
            </a:xfrm>
            <a:prstGeom prst="ellipse">
              <a:avLst/>
            </a:prstGeom>
            <a:solidFill>
              <a:srgbClr val="FF00FF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sp>
          <p:nvSpPr>
            <p:cNvPr id="54334" name="Oval 17"/>
            <p:cNvSpPr>
              <a:spLocks noChangeArrowheads="1"/>
            </p:cNvSpPr>
            <p:nvPr/>
          </p:nvSpPr>
          <p:spPr bwMode="auto">
            <a:xfrm>
              <a:off x="4986" y="1298"/>
              <a:ext cx="298" cy="298"/>
            </a:xfrm>
            <a:prstGeom prst="ellipse">
              <a:avLst/>
            </a:prstGeom>
            <a:solidFill>
              <a:srgbClr val="FFCC00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sp>
          <p:nvSpPr>
            <p:cNvPr id="54335" name="Oval 18"/>
            <p:cNvSpPr>
              <a:spLocks noChangeArrowheads="1"/>
            </p:cNvSpPr>
            <p:nvPr/>
          </p:nvSpPr>
          <p:spPr bwMode="auto">
            <a:xfrm>
              <a:off x="4986" y="1817"/>
              <a:ext cx="298" cy="298"/>
            </a:xfrm>
            <a:prstGeom prst="ellipse">
              <a:avLst/>
            </a:prstGeom>
            <a:solidFill>
              <a:srgbClr val="FFCC00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sp>
          <p:nvSpPr>
            <p:cNvPr id="54338" name="Oval 21"/>
            <p:cNvSpPr>
              <a:spLocks noChangeArrowheads="1"/>
            </p:cNvSpPr>
            <p:nvPr/>
          </p:nvSpPr>
          <p:spPr bwMode="auto">
            <a:xfrm>
              <a:off x="4986" y="785"/>
              <a:ext cx="298" cy="298"/>
            </a:xfrm>
            <a:prstGeom prst="ellipse">
              <a:avLst/>
            </a:prstGeom>
            <a:solidFill>
              <a:srgbClr val="FFCC00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sp>
          <p:nvSpPr>
            <p:cNvPr id="54342" name="Oval 70"/>
            <p:cNvSpPr>
              <a:spLocks noChangeArrowheads="1"/>
            </p:cNvSpPr>
            <p:nvPr/>
          </p:nvSpPr>
          <p:spPr bwMode="auto">
            <a:xfrm>
              <a:off x="3644" y="897"/>
              <a:ext cx="136" cy="136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4343" name="Oval 71"/>
            <p:cNvSpPr>
              <a:spLocks noChangeArrowheads="1"/>
            </p:cNvSpPr>
            <p:nvPr/>
          </p:nvSpPr>
          <p:spPr bwMode="auto">
            <a:xfrm>
              <a:off x="5071" y="865"/>
              <a:ext cx="136" cy="136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54346" name="Text Box 74"/>
          <p:cNvSpPr txBox="1">
            <a:spLocks noChangeArrowheads="1"/>
          </p:cNvSpPr>
          <p:nvPr/>
        </p:nvSpPr>
        <p:spPr bwMode="auto">
          <a:xfrm>
            <a:off x="4629150" y="3068638"/>
            <a:ext cx="427355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/>
              <a:t>Sequential post-insertion</a:t>
            </a:r>
          </a:p>
        </p:txBody>
      </p:sp>
      <p:grpSp>
        <p:nvGrpSpPr>
          <p:cNvPr id="4" name="Group 101"/>
          <p:cNvGrpSpPr>
            <a:grpSpLocks/>
          </p:cNvGrpSpPr>
          <p:nvPr/>
        </p:nvGrpSpPr>
        <p:grpSpPr bwMode="auto">
          <a:xfrm>
            <a:off x="1504950" y="3952875"/>
            <a:ext cx="6378575" cy="501650"/>
            <a:chOff x="948" y="2672"/>
            <a:chExt cx="4018" cy="316"/>
          </a:xfrm>
        </p:grpSpPr>
        <p:sp>
          <p:nvSpPr>
            <p:cNvPr id="54348" name="Text Box 85"/>
            <p:cNvSpPr txBox="1">
              <a:spLocks noChangeArrowheads="1"/>
            </p:cNvSpPr>
            <p:nvPr/>
          </p:nvSpPr>
          <p:spPr bwMode="auto">
            <a:xfrm>
              <a:off x="1538" y="2674"/>
              <a:ext cx="328" cy="310"/>
            </a:xfrm>
            <a:prstGeom prst="rect">
              <a:avLst/>
            </a:prstGeom>
            <a:solidFill>
              <a:schemeClr val="accent1"/>
            </a:solidFill>
            <a:ln w="34925">
              <a:solidFill>
                <a:schemeClr val="tx1"/>
              </a:solidFill>
              <a:miter lim="800000"/>
              <a:headEnd type="none" w="sm" len="sm"/>
              <a:tailEnd type="none" w="med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en-GB" sz="2400" b="0">
                <a:solidFill>
                  <a:schemeClr val="accent2"/>
                </a:solidFill>
              </a:endParaRPr>
            </a:p>
          </p:txBody>
        </p:sp>
        <p:cxnSp>
          <p:nvCxnSpPr>
            <p:cNvPr id="54349" name="AutoShape 86"/>
            <p:cNvCxnSpPr>
              <a:cxnSpLocks noChangeShapeType="1"/>
              <a:stCxn id="54351" idx="6"/>
              <a:endCxn id="54348" idx="1"/>
            </p:cNvCxnSpPr>
            <p:nvPr/>
          </p:nvCxnSpPr>
          <p:spPr bwMode="auto">
            <a:xfrm>
              <a:off x="1256" y="2826"/>
              <a:ext cx="271" cy="3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</p:cxnSp>
        <p:cxnSp>
          <p:nvCxnSpPr>
            <p:cNvPr id="54350" name="AutoShape 87"/>
            <p:cNvCxnSpPr>
              <a:cxnSpLocks noChangeShapeType="1"/>
              <a:stCxn id="54348" idx="3"/>
              <a:endCxn id="54352" idx="2"/>
            </p:cNvCxnSpPr>
            <p:nvPr/>
          </p:nvCxnSpPr>
          <p:spPr bwMode="auto">
            <a:xfrm flipV="1">
              <a:off x="1877" y="2828"/>
              <a:ext cx="299" cy="1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</p:cxnSp>
        <p:sp>
          <p:nvSpPr>
            <p:cNvPr id="54351" name="Oval 88"/>
            <p:cNvSpPr>
              <a:spLocks noChangeArrowheads="1"/>
            </p:cNvSpPr>
            <p:nvPr/>
          </p:nvSpPr>
          <p:spPr bwMode="auto">
            <a:xfrm>
              <a:off x="948" y="2677"/>
              <a:ext cx="298" cy="298"/>
            </a:xfrm>
            <a:prstGeom prst="ellipse">
              <a:avLst/>
            </a:prstGeom>
            <a:solidFill>
              <a:srgbClr val="FF00FF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sp>
          <p:nvSpPr>
            <p:cNvPr id="54352" name="Oval 89"/>
            <p:cNvSpPr>
              <a:spLocks noChangeArrowheads="1"/>
            </p:cNvSpPr>
            <p:nvPr/>
          </p:nvSpPr>
          <p:spPr bwMode="auto">
            <a:xfrm>
              <a:off x="2186" y="2679"/>
              <a:ext cx="298" cy="298"/>
            </a:xfrm>
            <a:prstGeom prst="ellipse">
              <a:avLst/>
            </a:prstGeom>
            <a:solidFill>
              <a:srgbClr val="FFCC00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cxnSp>
          <p:nvCxnSpPr>
            <p:cNvPr id="54356" name="AutoShape 94"/>
            <p:cNvCxnSpPr>
              <a:cxnSpLocks noChangeShapeType="1"/>
              <a:stCxn id="54361" idx="6"/>
              <a:endCxn id="54357" idx="1"/>
            </p:cNvCxnSpPr>
            <p:nvPr/>
          </p:nvCxnSpPr>
          <p:spPr bwMode="auto">
            <a:xfrm>
              <a:off x="3751" y="2829"/>
              <a:ext cx="281" cy="4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</p:cxnSp>
        <p:sp>
          <p:nvSpPr>
            <p:cNvPr id="54357" name="Text Box 95"/>
            <p:cNvSpPr txBox="1">
              <a:spLocks noChangeArrowheads="1"/>
            </p:cNvSpPr>
            <p:nvPr/>
          </p:nvSpPr>
          <p:spPr bwMode="auto">
            <a:xfrm>
              <a:off x="4043" y="2678"/>
              <a:ext cx="328" cy="310"/>
            </a:xfrm>
            <a:prstGeom prst="rect">
              <a:avLst/>
            </a:prstGeom>
            <a:solidFill>
              <a:schemeClr val="accent2"/>
            </a:solidFill>
            <a:ln w="34925">
              <a:solidFill>
                <a:schemeClr val="tx1"/>
              </a:solidFill>
              <a:miter lim="800000"/>
              <a:headEnd type="none" w="sm" len="sm"/>
              <a:tailEnd type="none" w="med" len="lg"/>
            </a:ln>
          </p:spPr>
          <p:txBody>
            <a:bodyPr lIns="0" tIns="0" rIns="0" bIns="180000" anchor="ctr"/>
            <a:lstStyle/>
            <a:p>
              <a:endParaRPr lang="en-GB" sz="6000">
                <a:sym typeface="Symbol" pitchFamily="18" charset="2"/>
              </a:endParaRPr>
            </a:p>
          </p:txBody>
        </p:sp>
        <p:sp>
          <p:nvSpPr>
            <p:cNvPr id="54358" name="Text Box 96"/>
            <p:cNvSpPr txBox="1">
              <a:spLocks noChangeArrowheads="1"/>
            </p:cNvSpPr>
            <p:nvPr/>
          </p:nvSpPr>
          <p:spPr bwMode="auto">
            <a:xfrm>
              <a:off x="2798" y="2672"/>
              <a:ext cx="328" cy="310"/>
            </a:xfrm>
            <a:prstGeom prst="rect">
              <a:avLst/>
            </a:prstGeom>
            <a:solidFill>
              <a:schemeClr val="hlink"/>
            </a:solidFill>
            <a:ln w="34925">
              <a:solidFill>
                <a:schemeClr val="tx1"/>
              </a:solidFill>
              <a:miter lim="800000"/>
              <a:headEnd type="none" w="sm" len="sm"/>
              <a:tailEnd type="none" w="med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en-GB" sz="2400" b="0">
                <a:solidFill>
                  <a:schemeClr val="accent2"/>
                </a:solidFill>
              </a:endParaRPr>
            </a:p>
          </p:txBody>
        </p:sp>
        <p:sp>
          <p:nvSpPr>
            <p:cNvPr id="54359" name="Oval 97"/>
            <p:cNvSpPr>
              <a:spLocks noChangeArrowheads="1"/>
            </p:cNvSpPr>
            <p:nvPr/>
          </p:nvSpPr>
          <p:spPr bwMode="auto">
            <a:xfrm>
              <a:off x="4668" y="2684"/>
              <a:ext cx="298" cy="298"/>
            </a:xfrm>
            <a:prstGeom prst="ellipse">
              <a:avLst/>
            </a:prstGeom>
            <a:solidFill>
              <a:srgbClr val="FF99CC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cxnSp>
          <p:nvCxnSpPr>
            <p:cNvPr id="54360" name="AutoShape 98"/>
            <p:cNvCxnSpPr>
              <a:cxnSpLocks noChangeShapeType="1"/>
              <a:stCxn id="54357" idx="3"/>
              <a:endCxn id="54359" idx="2"/>
            </p:cNvCxnSpPr>
            <p:nvPr/>
          </p:nvCxnSpPr>
          <p:spPr bwMode="auto">
            <a:xfrm>
              <a:off x="4382" y="2833"/>
              <a:ext cx="276" cy="0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</p:cxnSp>
        <p:sp>
          <p:nvSpPr>
            <p:cNvPr id="54361" name="Oval 99"/>
            <p:cNvSpPr>
              <a:spLocks noChangeArrowheads="1"/>
            </p:cNvSpPr>
            <p:nvPr/>
          </p:nvSpPr>
          <p:spPr bwMode="auto">
            <a:xfrm>
              <a:off x="3443" y="2680"/>
              <a:ext cx="298" cy="298"/>
            </a:xfrm>
            <a:prstGeom prst="ellipse">
              <a:avLst/>
            </a:prstGeom>
            <a:solidFill>
              <a:srgbClr val="FFFF00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cxnSp>
          <p:nvCxnSpPr>
            <p:cNvPr id="54362" name="AutoShape 100"/>
            <p:cNvCxnSpPr>
              <a:cxnSpLocks noChangeShapeType="1"/>
              <a:stCxn id="54358" idx="3"/>
              <a:endCxn id="54361" idx="2"/>
            </p:cNvCxnSpPr>
            <p:nvPr/>
          </p:nvCxnSpPr>
          <p:spPr bwMode="auto">
            <a:xfrm>
              <a:off x="3137" y="2827"/>
              <a:ext cx="296" cy="2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</p:cxnSp>
        <p:cxnSp>
          <p:nvCxnSpPr>
            <p:cNvPr id="54366" name="AutoShape 104"/>
            <p:cNvCxnSpPr>
              <a:cxnSpLocks noChangeShapeType="1"/>
              <a:stCxn id="54352" idx="6"/>
              <a:endCxn id="54358" idx="1"/>
            </p:cNvCxnSpPr>
            <p:nvPr/>
          </p:nvCxnSpPr>
          <p:spPr bwMode="auto">
            <a:xfrm flipV="1">
              <a:off x="2494" y="2827"/>
              <a:ext cx="293" cy="1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</p:cxnSp>
      </p:grpSp>
      <p:grpSp>
        <p:nvGrpSpPr>
          <p:cNvPr id="5" name="Group 102"/>
          <p:cNvGrpSpPr>
            <a:grpSpLocks/>
          </p:cNvGrpSpPr>
          <p:nvPr/>
        </p:nvGrpSpPr>
        <p:grpSpPr bwMode="auto">
          <a:xfrm>
            <a:off x="2701925" y="4465638"/>
            <a:ext cx="3976688" cy="1050925"/>
            <a:chOff x="1702" y="2995"/>
            <a:chExt cx="2505" cy="662"/>
          </a:xfrm>
        </p:grpSpPr>
        <p:cxnSp>
          <p:nvCxnSpPr>
            <p:cNvPr id="54353" name="AutoShape 91"/>
            <p:cNvCxnSpPr>
              <a:cxnSpLocks noChangeShapeType="1"/>
              <a:stCxn id="54364" idx="6"/>
              <a:endCxn id="54357" idx="2"/>
            </p:cNvCxnSpPr>
            <p:nvPr/>
          </p:nvCxnSpPr>
          <p:spPr bwMode="auto">
            <a:xfrm flipV="1">
              <a:off x="3778" y="2999"/>
              <a:ext cx="429" cy="502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</p:cxnSp>
        <p:cxnSp>
          <p:nvCxnSpPr>
            <p:cNvPr id="54354" name="AutoShape 92"/>
            <p:cNvCxnSpPr>
              <a:cxnSpLocks noChangeShapeType="1"/>
              <a:stCxn id="54367" idx="6"/>
              <a:endCxn id="54363" idx="1"/>
            </p:cNvCxnSpPr>
            <p:nvPr/>
          </p:nvCxnSpPr>
          <p:spPr bwMode="auto">
            <a:xfrm flipV="1">
              <a:off x="2495" y="3502"/>
              <a:ext cx="295" cy="6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</p:cxnSp>
        <p:cxnSp>
          <p:nvCxnSpPr>
            <p:cNvPr id="54355" name="AutoShape 93"/>
            <p:cNvCxnSpPr>
              <a:cxnSpLocks noChangeShapeType="1"/>
              <a:stCxn id="54348" idx="2"/>
              <a:endCxn id="54367" idx="2"/>
            </p:cNvCxnSpPr>
            <p:nvPr/>
          </p:nvCxnSpPr>
          <p:spPr bwMode="auto">
            <a:xfrm>
              <a:off x="1702" y="2995"/>
              <a:ext cx="475" cy="513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</p:cxnSp>
        <p:sp>
          <p:nvSpPr>
            <p:cNvPr id="54363" name="Text Box 101"/>
            <p:cNvSpPr txBox="1">
              <a:spLocks noChangeArrowheads="1"/>
            </p:cNvSpPr>
            <p:nvPr/>
          </p:nvSpPr>
          <p:spPr bwMode="auto">
            <a:xfrm>
              <a:off x="2801" y="3347"/>
              <a:ext cx="328" cy="310"/>
            </a:xfrm>
            <a:prstGeom prst="rect">
              <a:avLst/>
            </a:prstGeom>
            <a:solidFill>
              <a:schemeClr val="folHlink"/>
            </a:solidFill>
            <a:ln w="34925">
              <a:solidFill>
                <a:schemeClr val="tx1"/>
              </a:solidFill>
              <a:miter lim="800000"/>
              <a:headEnd type="none" w="sm" len="sm"/>
              <a:tailEnd type="none" w="med" len="lg"/>
            </a:ln>
          </p:spPr>
          <p:txBody>
            <a:bodyPr lIns="0" tIns="0" rIns="0" bIns="180000" anchor="ctr"/>
            <a:lstStyle/>
            <a:p>
              <a:endParaRPr lang="en-GB" sz="6000">
                <a:sym typeface="Symbol" pitchFamily="18" charset="2"/>
              </a:endParaRPr>
            </a:p>
          </p:txBody>
        </p:sp>
        <p:sp>
          <p:nvSpPr>
            <p:cNvPr id="54364" name="Oval 102"/>
            <p:cNvSpPr>
              <a:spLocks noChangeArrowheads="1"/>
            </p:cNvSpPr>
            <p:nvPr/>
          </p:nvSpPr>
          <p:spPr bwMode="auto">
            <a:xfrm>
              <a:off x="3470" y="3352"/>
              <a:ext cx="298" cy="298"/>
            </a:xfrm>
            <a:prstGeom prst="ellipse">
              <a:avLst/>
            </a:prstGeom>
            <a:solidFill>
              <a:srgbClr val="99CC00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  <p:cxnSp>
          <p:nvCxnSpPr>
            <p:cNvPr id="54365" name="AutoShape 103"/>
            <p:cNvCxnSpPr>
              <a:cxnSpLocks noChangeShapeType="1"/>
              <a:stCxn id="54363" idx="3"/>
              <a:endCxn id="54364" idx="2"/>
            </p:cNvCxnSpPr>
            <p:nvPr/>
          </p:nvCxnSpPr>
          <p:spPr bwMode="auto">
            <a:xfrm flipV="1">
              <a:off x="3140" y="3501"/>
              <a:ext cx="320" cy="1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</p:cxnSp>
        <p:sp>
          <p:nvSpPr>
            <p:cNvPr id="54367" name="Oval 105"/>
            <p:cNvSpPr>
              <a:spLocks noChangeArrowheads="1"/>
            </p:cNvSpPr>
            <p:nvPr/>
          </p:nvSpPr>
          <p:spPr bwMode="auto">
            <a:xfrm>
              <a:off x="2187" y="3359"/>
              <a:ext cx="298" cy="298"/>
            </a:xfrm>
            <a:prstGeom prst="ellipse">
              <a:avLst/>
            </a:prstGeom>
            <a:solidFill>
              <a:srgbClr val="00FF00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en-GB"/>
            </a:p>
          </p:txBody>
        </p:sp>
      </p:grpSp>
      <p:sp>
        <p:nvSpPr>
          <p:cNvPr id="54370" name="Text Box 98"/>
          <p:cNvSpPr txBox="1">
            <a:spLocks noChangeArrowheads="1"/>
          </p:cNvSpPr>
          <p:nvPr/>
        </p:nvSpPr>
        <p:spPr bwMode="auto">
          <a:xfrm>
            <a:off x="2981325" y="5789613"/>
            <a:ext cx="352107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/>
              <a:t>Concurrent insertion</a:t>
            </a:r>
          </a:p>
        </p:txBody>
      </p:sp>
      <p:sp>
        <p:nvSpPr>
          <p:cNvPr id="54376" name="Oval 104"/>
          <p:cNvSpPr>
            <a:spLocks noChangeArrowheads="1"/>
          </p:cNvSpPr>
          <p:nvPr/>
        </p:nvSpPr>
        <p:spPr bwMode="auto">
          <a:xfrm>
            <a:off x="3608388" y="4098925"/>
            <a:ext cx="215900" cy="2159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54377" name="Oval 105"/>
          <p:cNvSpPr>
            <a:spLocks noChangeArrowheads="1"/>
          </p:cNvSpPr>
          <p:nvPr/>
        </p:nvSpPr>
        <p:spPr bwMode="auto">
          <a:xfrm>
            <a:off x="3608388" y="5178425"/>
            <a:ext cx="215900" cy="2159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4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4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4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4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4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4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57" grpId="0" animBg="1"/>
      <p:bldP spid="54319" grpId="0"/>
      <p:bldP spid="113667" grpId="0" animBg="1"/>
      <p:bldP spid="54346" grpId="0"/>
      <p:bldP spid="54370" grpId="0"/>
      <p:bldP spid="54376" grpId="0" animBg="1"/>
      <p:bldP spid="5437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xfrm>
            <a:off x="107504" y="190500"/>
            <a:ext cx="8928992" cy="646212"/>
          </a:xfrm>
        </p:spPr>
        <p:txBody>
          <a:bodyPr/>
          <a:lstStyle/>
          <a:p>
            <a:r>
              <a:rPr lang="en-US" dirty="0" smtClean="0"/>
              <a:t>Previous work: main results </a:t>
            </a:r>
            <a:r>
              <a:rPr lang="en-GB" dirty="0" smtClean="0"/>
              <a:t>[PN’07]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23850" y="981075"/>
            <a:ext cx="8435975" cy="5400253"/>
          </a:xfrm>
        </p:spPr>
        <p:txBody>
          <a:bodyPr/>
          <a:lstStyle/>
          <a:p>
            <a:r>
              <a:rPr lang="en-GB" sz="2800" dirty="0" smtClean="0">
                <a:solidFill>
                  <a:schemeClr val="accent2"/>
                </a:solidFill>
              </a:rPr>
              <a:t>Validity criteria: </a:t>
            </a:r>
            <a:r>
              <a:rPr lang="en-GB" sz="2800" dirty="0" smtClean="0">
                <a:solidFill>
                  <a:srgbClr val="FF0000"/>
                </a:solidFill>
              </a:rPr>
              <a:t>safeness &amp; </a:t>
            </a:r>
            <a:r>
              <a:rPr lang="en-GB" sz="2800" dirty="0" err="1" smtClean="0">
                <a:solidFill>
                  <a:srgbClr val="FF0000"/>
                </a:solidFill>
              </a:rPr>
              <a:t>bisimilarity</a:t>
            </a:r>
            <a:endParaRPr lang="en-GB" sz="2800" dirty="0" smtClean="0">
              <a:solidFill>
                <a:srgbClr val="FF0000"/>
              </a:solidFill>
            </a:endParaRPr>
          </a:p>
          <a:p>
            <a:pPr lvl="1"/>
            <a:r>
              <a:rPr lang="en-US" sz="2800" dirty="0" smtClean="0">
                <a:solidFill>
                  <a:schemeClr val="accent2"/>
                </a:solidFill>
              </a:rPr>
              <a:t>can be checked </a:t>
            </a:r>
            <a:r>
              <a:rPr lang="en-US" sz="2800" dirty="0" smtClean="0">
                <a:solidFill>
                  <a:schemeClr val="accent1"/>
                </a:solidFill>
              </a:rPr>
              <a:t>before</a:t>
            </a:r>
            <a:r>
              <a:rPr lang="en-US" sz="2800" dirty="0" smtClean="0">
                <a:solidFill>
                  <a:schemeClr val="accent2"/>
                </a:solidFill>
              </a:rPr>
              <a:t> the transformation is performed, i.e. </a:t>
            </a:r>
            <a:r>
              <a:rPr lang="en-US" sz="2800" dirty="0" smtClean="0">
                <a:solidFill>
                  <a:schemeClr val="accent1"/>
                </a:solidFill>
              </a:rPr>
              <a:t>on the original prefix </a:t>
            </a:r>
            <a:r>
              <a:rPr lang="en-US" sz="2800" dirty="0" smtClean="0">
                <a:solidFill>
                  <a:schemeClr val="accent2"/>
                </a:solidFill>
              </a:rPr>
              <a:t>(to avoid backtracking)</a:t>
            </a:r>
          </a:p>
          <a:p>
            <a:pPr>
              <a:lnSpc>
                <a:spcPct val="80000"/>
              </a:lnSpc>
            </a:pPr>
            <a:r>
              <a:rPr lang="en-GB" sz="2800" dirty="0" smtClean="0">
                <a:solidFill>
                  <a:schemeClr val="accent2"/>
                </a:solidFill>
              </a:rPr>
              <a:t>Perform the insertion </a:t>
            </a:r>
            <a:r>
              <a:rPr lang="en-GB" sz="2800" dirty="0" smtClean="0">
                <a:solidFill>
                  <a:schemeClr val="accent1"/>
                </a:solidFill>
              </a:rPr>
              <a:t>directly on the prefix</a:t>
            </a:r>
            <a:endParaRPr lang="en-GB" sz="2800" dirty="0" smtClean="0">
              <a:solidFill>
                <a:schemeClr val="accent2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GB" sz="2800" dirty="0" smtClean="0">
                <a:solidFill>
                  <a:schemeClr val="accent2"/>
                </a:solidFill>
              </a:rPr>
              <a:t>avoid re-unfolding </a:t>
            </a:r>
          </a:p>
          <a:p>
            <a:pPr lvl="1">
              <a:lnSpc>
                <a:spcPct val="80000"/>
              </a:lnSpc>
            </a:pPr>
            <a:r>
              <a:rPr lang="en-US" sz="2800" dirty="0" smtClean="0">
                <a:solidFill>
                  <a:schemeClr val="accent2"/>
                </a:solidFill>
              </a:rPr>
              <a:t>good for visualization (re-unfolding can dramatically change the look of the prefix)</a:t>
            </a:r>
          </a:p>
          <a:p>
            <a:pPr lvl="1">
              <a:lnSpc>
                <a:spcPct val="80000"/>
              </a:lnSpc>
            </a:pPr>
            <a:r>
              <a:rPr lang="en-US" sz="2800" dirty="0" smtClean="0">
                <a:solidFill>
                  <a:schemeClr val="accent2"/>
                </a:solidFill>
              </a:rPr>
              <a:t>Can transfer some information between the iterations of the algorithm</a:t>
            </a:r>
          </a:p>
          <a:p>
            <a:r>
              <a:rPr lang="en-US" sz="2800" dirty="0" smtClean="0">
                <a:solidFill>
                  <a:schemeClr val="accent2"/>
                </a:solidFill>
              </a:rPr>
              <a:t>The suite of transformations is good in practice for resolution of encoding conflicts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190500"/>
            <a:ext cx="8753475" cy="571500"/>
          </a:xfrm>
        </p:spPr>
        <p:txBody>
          <a:bodyPr wrap="none" lIns="0" rIns="0"/>
          <a:lstStyle/>
          <a:p>
            <a:r>
              <a:rPr lang="en-US" smtClean="0"/>
              <a:t>Motivation for more transformations</a:t>
            </a:r>
            <a:endParaRPr lang="en-GB" smtClean="0"/>
          </a:p>
        </p:txBody>
      </p:sp>
      <p:sp>
        <p:nvSpPr>
          <p:cNvPr id="58371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981075"/>
            <a:ext cx="8435975" cy="5040313"/>
          </a:xfrm>
        </p:spPr>
        <p:txBody>
          <a:bodyPr/>
          <a:lstStyle/>
          <a:p>
            <a:r>
              <a:rPr lang="en-GB" sz="2800" dirty="0" smtClean="0">
                <a:solidFill>
                  <a:schemeClr val="accent2"/>
                </a:solidFill>
              </a:rPr>
              <a:t>The suite of transformations is not sufficient for logic decomposition; intuitively:</a:t>
            </a:r>
          </a:p>
          <a:p>
            <a:pPr lvl="1"/>
            <a:r>
              <a:rPr lang="en-US" sz="2800" dirty="0" smtClean="0">
                <a:solidFill>
                  <a:schemeClr val="accent2"/>
                </a:solidFill>
              </a:rPr>
              <a:t>only linear (in the PN size) number of sequential pre- and post-insertions (assuming that the pre- and </a:t>
            </a:r>
            <a:r>
              <a:rPr lang="en-US" sz="2800" dirty="0" err="1" smtClean="0">
                <a:solidFill>
                  <a:schemeClr val="accent2"/>
                </a:solidFill>
              </a:rPr>
              <a:t>postset</a:t>
            </a:r>
            <a:r>
              <a:rPr lang="en-US" sz="2800" dirty="0" smtClean="0">
                <a:solidFill>
                  <a:schemeClr val="accent2"/>
                </a:solidFill>
              </a:rPr>
              <a:t> sizes are bounded)</a:t>
            </a:r>
          </a:p>
          <a:p>
            <a:pPr lvl="1"/>
            <a:r>
              <a:rPr lang="en-US" sz="2800" dirty="0" smtClean="0">
                <a:solidFill>
                  <a:schemeClr val="accent2"/>
                </a:solidFill>
              </a:rPr>
              <a:t>only quadratic (in the PN size) number of concurrent insertions</a:t>
            </a:r>
          </a:p>
          <a:p>
            <a:pPr lvl="1"/>
            <a:r>
              <a:rPr lang="en-US" sz="2800" dirty="0" smtClean="0">
                <a:solidFill>
                  <a:schemeClr val="accent2"/>
                </a:solidFill>
              </a:rPr>
              <a:t>exponential number of ‘cuts’ in the PN where a Boolean expression can change its value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imec-sbuf-ram-write.csc.8-4-0-1-1-10.emf"/>
          <p:cNvPicPr>
            <a:picLocks noChangeAspect="1"/>
          </p:cNvPicPr>
          <p:nvPr/>
        </p:nvPicPr>
        <p:blipFill>
          <a:blip r:embed="rId3" cstate="print"/>
          <a:srcRect l="9248" b="10802"/>
          <a:stretch>
            <a:fillRect/>
          </a:stretch>
        </p:blipFill>
        <p:spPr bwMode="auto">
          <a:xfrm>
            <a:off x="19050" y="831850"/>
            <a:ext cx="4768850" cy="583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1031"/>
          <p:cNvSpPr>
            <a:spLocks noGrp="1" noChangeArrowheads="1"/>
          </p:cNvSpPr>
          <p:nvPr>
            <p:ph type="title"/>
          </p:nvPr>
        </p:nvSpPr>
        <p:spPr>
          <a:xfrm>
            <a:off x="533400" y="190500"/>
            <a:ext cx="8077200" cy="577850"/>
          </a:xfrm>
        </p:spPr>
        <p:txBody>
          <a:bodyPr/>
          <a:lstStyle/>
          <a:p>
            <a:r>
              <a:rPr lang="en-US" smtClean="0"/>
              <a:t>Example: imec-sbuf-ram-write</a:t>
            </a:r>
            <a:endParaRPr lang="en-GB" smtClean="0"/>
          </a:p>
        </p:txBody>
      </p:sp>
      <p:cxnSp>
        <p:nvCxnSpPr>
          <p:cNvPr id="50" name="Straight Connector 49"/>
          <p:cNvCxnSpPr>
            <a:cxnSpLocks noChangeShapeType="1"/>
          </p:cNvCxnSpPr>
          <p:nvPr/>
        </p:nvCxnSpPr>
        <p:spPr bwMode="auto">
          <a:xfrm rot="16200000" flipH="1">
            <a:off x="1789907" y="1308893"/>
            <a:ext cx="431800" cy="144463"/>
          </a:xfrm>
          <a:prstGeom prst="line">
            <a:avLst/>
          </a:prstGeom>
          <a:noFill/>
          <a:ln w="38100" algn="ctr">
            <a:solidFill>
              <a:srgbClr val="00B050"/>
            </a:solidFill>
            <a:prstDash val="sysDash"/>
            <a:round/>
            <a:headEnd/>
            <a:tailEnd/>
          </a:ln>
        </p:spPr>
      </p:cxn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1187450" y="990600"/>
            <a:ext cx="7762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GB">
                <a:solidFill>
                  <a:srgbClr val="009900"/>
                </a:solidFill>
              </a:rPr>
              <a:t>dec+</a:t>
            </a: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1835150" y="3613150"/>
            <a:ext cx="7127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GB">
                <a:solidFill>
                  <a:srgbClr val="009900"/>
                </a:solidFill>
              </a:rPr>
              <a:t>dec-</a:t>
            </a:r>
          </a:p>
        </p:txBody>
      </p:sp>
      <p:sp>
        <p:nvSpPr>
          <p:cNvPr id="53" name="Freeform 52"/>
          <p:cNvSpPr>
            <a:spLocks/>
          </p:cNvSpPr>
          <p:nvPr/>
        </p:nvSpPr>
        <p:spPr bwMode="auto">
          <a:xfrm>
            <a:off x="2192338" y="3970338"/>
            <a:ext cx="1122362" cy="1706562"/>
          </a:xfrm>
          <a:custGeom>
            <a:avLst/>
            <a:gdLst>
              <a:gd name="T0" fmla="*/ 0 w 1123757"/>
              <a:gd name="T1" fmla="*/ 502922 h 1706880"/>
              <a:gd name="T2" fmla="*/ 841999 w 1123757"/>
              <a:gd name="T3" fmla="*/ 181422 h 1706880"/>
              <a:gd name="T4" fmla="*/ 1119376 w 1123757"/>
              <a:gd name="T5" fmla="*/ 635497 h 1706880"/>
              <a:gd name="T6" fmla="*/ 868288 w 1123757"/>
              <a:gd name="T7" fmla="*/ 1283568 h 1706880"/>
              <a:gd name="T8" fmla="*/ 1119376 w 1123757"/>
              <a:gd name="T9" fmla="*/ 1706880 h 17068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123757" h="1706880">
                <a:moveTo>
                  <a:pt x="0" y="502922"/>
                </a:moveTo>
                <a:cubicBezTo>
                  <a:pt x="284559" y="0"/>
                  <a:pt x="655436" y="159326"/>
                  <a:pt x="841999" y="181422"/>
                </a:cubicBezTo>
                <a:cubicBezTo>
                  <a:pt x="1028562" y="203518"/>
                  <a:pt x="1114995" y="451806"/>
                  <a:pt x="1119376" y="635497"/>
                </a:cubicBezTo>
                <a:cubicBezTo>
                  <a:pt x="1123757" y="819188"/>
                  <a:pt x="868288" y="1105004"/>
                  <a:pt x="868288" y="1283568"/>
                </a:cubicBezTo>
                <a:cubicBezTo>
                  <a:pt x="868288" y="1462132"/>
                  <a:pt x="1067066" y="1618690"/>
                  <a:pt x="1119376" y="1706880"/>
                </a:cubicBez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sys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GB"/>
          </a:p>
        </p:txBody>
      </p:sp>
      <p:cxnSp>
        <p:nvCxnSpPr>
          <p:cNvPr id="55" name="Straight Arrow Connector 54"/>
          <p:cNvCxnSpPr>
            <a:cxnSpLocks noChangeShapeType="1"/>
          </p:cNvCxnSpPr>
          <p:nvPr/>
        </p:nvCxnSpPr>
        <p:spPr bwMode="auto">
          <a:xfrm rot="16200000" flipV="1">
            <a:off x="1672432" y="4434681"/>
            <a:ext cx="1600200" cy="731837"/>
          </a:xfrm>
          <a:prstGeom prst="straightConnector1">
            <a:avLst/>
          </a:prstGeom>
          <a:noFill/>
          <a:ln w="38100" algn="ctr">
            <a:solidFill>
              <a:srgbClr val="00B050"/>
            </a:solidFill>
            <a:prstDash val="sysDash"/>
            <a:round/>
            <a:headEnd/>
            <a:tailEnd type="triangle" w="med" len="med"/>
          </a:ln>
        </p:spPr>
      </p:cxnSp>
      <p:cxnSp>
        <p:nvCxnSpPr>
          <p:cNvPr id="61" name="Straight Arrow Connector 60"/>
          <p:cNvCxnSpPr>
            <a:cxnSpLocks noChangeShapeType="1"/>
          </p:cNvCxnSpPr>
          <p:nvPr/>
        </p:nvCxnSpPr>
        <p:spPr bwMode="auto">
          <a:xfrm rot="16200000" flipV="1">
            <a:off x="2189957" y="4023518"/>
            <a:ext cx="488950" cy="411163"/>
          </a:xfrm>
          <a:prstGeom prst="straightConnector1">
            <a:avLst/>
          </a:prstGeom>
          <a:noFill/>
          <a:ln w="38100" algn="ctr">
            <a:solidFill>
              <a:srgbClr val="00B050"/>
            </a:solidFill>
            <a:prstDash val="sysDash"/>
            <a:round/>
            <a:headEnd/>
            <a:tailEnd type="triangle" w="med" len="med"/>
          </a:ln>
        </p:spPr>
      </p:cxnSp>
      <p:cxnSp>
        <p:nvCxnSpPr>
          <p:cNvPr id="66" name="Straight Arrow Connector 65"/>
          <p:cNvCxnSpPr>
            <a:cxnSpLocks noChangeShapeType="1"/>
          </p:cNvCxnSpPr>
          <p:nvPr/>
        </p:nvCxnSpPr>
        <p:spPr bwMode="auto">
          <a:xfrm rot="5400000" flipH="1" flipV="1">
            <a:off x="2014538" y="3482975"/>
            <a:ext cx="336550" cy="92075"/>
          </a:xfrm>
          <a:prstGeom prst="straightConnector1">
            <a:avLst/>
          </a:prstGeom>
          <a:noFill/>
          <a:ln w="38100" algn="ctr">
            <a:solidFill>
              <a:srgbClr val="00B050"/>
            </a:solidFill>
            <a:prstDash val="sysDash"/>
            <a:round/>
            <a:headEnd/>
            <a:tailEnd type="triangle" w="med" len="med"/>
          </a:ln>
        </p:spPr>
      </p:cxnSp>
      <p:sp>
        <p:nvSpPr>
          <p:cNvPr id="71" name="Rounded Rectangle 70"/>
          <p:cNvSpPr>
            <a:spLocks noChangeArrowheads="1"/>
          </p:cNvSpPr>
          <p:nvPr/>
        </p:nvSpPr>
        <p:spPr bwMode="auto">
          <a:xfrm>
            <a:off x="4211638" y="4927600"/>
            <a:ext cx="3313112" cy="503238"/>
          </a:xfrm>
          <a:prstGeom prst="roundRect">
            <a:avLst>
              <a:gd name="adj" fmla="val 16667"/>
            </a:avLst>
          </a:prstGeom>
          <a:noFill/>
          <a:ln w="25400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5580063" y="5416550"/>
            <a:ext cx="7985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GB" sz="2800">
                <a:solidFill>
                  <a:srgbClr val="009900"/>
                </a:solidFill>
              </a:rPr>
              <a:t>dec</a:t>
            </a:r>
          </a:p>
        </p:txBody>
      </p:sp>
      <p:sp>
        <p:nvSpPr>
          <p:cNvPr id="73" name="TextBox 72"/>
          <p:cNvSpPr txBox="1">
            <a:spLocks noChangeArrowheads="1"/>
          </p:cNvSpPr>
          <p:nvPr/>
        </p:nvSpPr>
        <p:spPr bwMode="auto">
          <a:xfrm>
            <a:off x="4279900" y="4460875"/>
            <a:ext cx="48561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 anchor="ctr">
            <a:spAutoFit/>
          </a:bodyPr>
          <a:lstStyle/>
          <a:p>
            <a:pPr algn="l"/>
            <a:r>
              <a:rPr lang="en-GB" sz="2800"/>
              <a:t>Implementation of </a:t>
            </a:r>
            <a:r>
              <a:rPr lang="en-GB" sz="2800">
                <a:solidFill>
                  <a:schemeClr val="accent2"/>
                </a:solidFill>
              </a:rPr>
              <a:t>prbar</a:t>
            </a:r>
            <a:r>
              <a:rPr lang="en-GB" sz="2800"/>
              <a:t>:</a:t>
            </a:r>
          </a:p>
          <a:p>
            <a:pPr algn="l"/>
            <a:r>
              <a:rPr lang="en-GB" sz="2800"/>
              <a:t>(</a:t>
            </a:r>
            <a:r>
              <a:rPr lang="en-GB" sz="2800">
                <a:solidFill>
                  <a:srgbClr val="00B050"/>
                </a:solidFill>
              </a:rPr>
              <a:t>csc2</a:t>
            </a:r>
            <a:r>
              <a:rPr lang="en-GB" sz="2800">
                <a:sym typeface="Symbol" pitchFamily="18" charset="2"/>
              </a:rPr>
              <a:t> </a:t>
            </a:r>
            <a:r>
              <a:rPr lang="en-GB" sz="2800">
                <a:solidFill>
                  <a:srgbClr val="FF0000"/>
                </a:solidFill>
                <a:sym typeface="Symbol" pitchFamily="18" charset="2"/>
              </a:rPr>
              <a:t>req</a:t>
            </a:r>
            <a:r>
              <a:rPr lang="en-GB" sz="2800">
                <a:sym typeface="Symbol" pitchFamily="18" charset="2"/>
              </a:rPr>
              <a:t>)  </a:t>
            </a:r>
            <a:r>
              <a:rPr lang="en-GB" sz="2800">
                <a:solidFill>
                  <a:srgbClr val="00B050"/>
                </a:solidFill>
                <a:sym typeface="Symbol" pitchFamily="18" charset="2"/>
              </a:rPr>
              <a:t>csc1</a:t>
            </a:r>
            <a:r>
              <a:rPr lang="en-GB" sz="2800">
                <a:sym typeface="Symbol" pitchFamily="18" charset="2"/>
              </a:rPr>
              <a:t>  </a:t>
            </a:r>
            <a:r>
              <a:rPr lang="en-GB" sz="2800">
                <a:solidFill>
                  <a:srgbClr val="FF0000"/>
                </a:solidFill>
                <a:sym typeface="Symbol" pitchFamily="18" charset="2"/>
              </a:rPr>
              <a:t>wsldin</a:t>
            </a:r>
            <a:endParaRPr lang="en-GB" sz="2800">
              <a:solidFill>
                <a:srgbClr val="FF0000"/>
              </a:solidFill>
            </a:endParaRPr>
          </a:p>
        </p:txBody>
      </p:sp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4787900" y="990600"/>
            <a:ext cx="3917950" cy="2384425"/>
            <a:chOff x="4788024" y="991260"/>
            <a:chExt cx="3917739" cy="2384018"/>
          </a:xfrm>
        </p:grpSpPr>
        <p:sp>
          <p:nvSpPr>
            <p:cNvPr id="5135" name="TextBox 17"/>
            <p:cNvSpPr txBox="1">
              <a:spLocks noChangeArrowheads="1"/>
            </p:cNvSpPr>
            <p:nvPr/>
          </p:nvSpPr>
          <p:spPr bwMode="auto">
            <a:xfrm>
              <a:off x="4788024" y="991260"/>
              <a:ext cx="391773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rIns="0" anchor="ctr">
              <a:spAutoFit/>
            </a:bodyPr>
            <a:lstStyle/>
            <a:p>
              <a:pPr algn="l"/>
              <a:r>
                <a:rPr lang="en-US" sz="3200"/>
                <a:t>imec-sbuf-ram-write</a:t>
              </a:r>
              <a:endParaRPr lang="en-GB" sz="3200">
                <a:solidFill>
                  <a:srgbClr val="FF0000"/>
                </a:solidFill>
              </a:endParaRPr>
            </a:p>
          </p:txBody>
        </p:sp>
        <p:sp>
          <p:nvSpPr>
            <p:cNvPr id="5136" name="Rectangle 18"/>
            <p:cNvSpPr>
              <a:spLocks noChangeArrowheads="1"/>
            </p:cNvSpPr>
            <p:nvPr/>
          </p:nvSpPr>
          <p:spPr bwMode="auto">
            <a:xfrm>
              <a:off x="6629752" y="1597804"/>
              <a:ext cx="864096" cy="1777474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/>
            </a:gra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137" name="TextBox 19"/>
            <p:cNvSpPr txBox="1">
              <a:spLocks noChangeArrowheads="1"/>
            </p:cNvSpPr>
            <p:nvPr/>
          </p:nvSpPr>
          <p:spPr bwMode="auto">
            <a:xfrm>
              <a:off x="5829214" y="1634897"/>
              <a:ext cx="491481" cy="353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anchor="ctr">
              <a:spAutoFit/>
            </a:bodyPr>
            <a:lstStyle/>
            <a:p>
              <a:r>
                <a:rPr lang="en-GB">
                  <a:solidFill>
                    <a:srgbClr val="FF0000"/>
                  </a:solidFill>
                </a:rPr>
                <a:t>req</a:t>
              </a:r>
            </a:p>
          </p:txBody>
        </p:sp>
        <p:sp>
          <p:nvSpPr>
            <p:cNvPr id="5138" name="TextBox 20"/>
            <p:cNvSpPr txBox="1">
              <a:spLocks noChangeArrowheads="1"/>
            </p:cNvSpPr>
            <p:nvPr/>
          </p:nvSpPr>
          <p:spPr bwMode="auto">
            <a:xfrm>
              <a:off x="4860822" y="1988840"/>
              <a:ext cx="1490153" cy="353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anchor="ctr">
              <a:spAutoFit/>
            </a:bodyPr>
            <a:lstStyle/>
            <a:p>
              <a:r>
                <a:rPr lang="en-GB">
                  <a:solidFill>
                    <a:srgbClr val="FF0000"/>
                  </a:solidFill>
                </a:rPr>
                <a:t>precharged</a:t>
              </a:r>
            </a:p>
          </p:txBody>
        </p:sp>
        <p:sp>
          <p:nvSpPr>
            <p:cNvPr id="5139" name="TextBox 21"/>
            <p:cNvSpPr txBox="1">
              <a:spLocks noChangeArrowheads="1"/>
            </p:cNvSpPr>
            <p:nvPr/>
          </p:nvSpPr>
          <p:spPr bwMode="auto">
            <a:xfrm>
              <a:off x="5658910" y="2342783"/>
              <a:ext cx="706284" cy="353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anchor="ctr">
              <a:spAutoFit/>
            </a:bodyPr>
            <a:lstStyle/>
            <a:p>
              <a:r>
                <a:rPr lang="en-GB">
                  <a:solidFill>
                    <a:srgbClr val="FF0000"/>
                  </a:solidFill>
                </a:rPr>
                <a:t>done</a:t>
              </a:r>
            </a:p>
          </p:txBody>
        </p:sp>
        <p:sp>
          <p:nvSpPr>
            <p:cNvPr id="5140" name="TextBox 22"/>
            <p:cNvSpPr txBox="1">
              <a:spLocks noChangeArrowheads="1"/>
            </p:cNvSpPr>
            <p:nvPr/>
          </p:nvSpPr>
          <p:spPr bwMode="auto">
            <a:xfrm>
              <a:off x="5438694" y="2667392"/>
              <a:ext cx="889026" cy="353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anchor="ctr">
              <a:spAutoFit/>
            </a:bodyPr>
            <a:lstStyle/>
            <a:p>
              <a:r>
                <a:rPr lang="en-GB">
                  <a:solidFill>
                    <a:srgbClr val="FF0000"/>
                  </a:solidFill>
                </a:rPr>
                <a:t>wsldin</a:t>
              </a:r>
            </a:p>
          </p:txBody>
        </p:sp>
        <p:sp>
          <p:nvSpPr>
            <p:cNvPr id="5141" name="TextBox 23"/>
            <p:cNvSpPr txBox="1">
              <a:spLocks noChangeArrowheads="1"/>
            </p:cNvSpPr>
            <p:nvPr/>
          </p:nvSpPr>
          <p:spPr bwMode="auto">
            <a:xfrm>
              <a:off x="5499536" y="3021335"/>
              <a:ext cx="818494" cy="353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anchor="ctr">
              <a:spAutoFit/>
            </a:bodyPr>
            <a:lstStyle/>
            <a:p>
              <a:r>
                <a:rPr lang="en-GB">
                  <a:solidFill>
                    <a:srgbClr val="FF0000"/>
                  </a:solidFill>
                </a:rPr>
                <a:t>wenin</a:t>
              </a:r>
            </a:p>
          </p:txBody>
        </p:sp>
        <p:cxnSp>
          <p:nvCxnSpPr>
            <p:cNvPr id="5142" name="Straight Arrow Connector 26"/>
            <p:cNvCxnSpPr>
              <a:cxnSpLocks noChangeShapeType="1"/>
            </p:cNvCxnSpPr>
            <p:nvPr/>
          </p:nvCxnSpPr>
          <p:spPr bwMode="auto">
            <a:xfrm>
              <a:off x="6333270" y="1809909"/>
              <a:ext cx="303272" cy="1588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5143" name="Straight Arrow Connector 27"/>
            <p:cNvCxnSpPr>
              <a:cxnSpLocks noChangeShapeType="1"/>
            </p:cNvCxnSpPr>
            <p:nvPr/>
          </p:nvCxnSpPr>
          <p:spPr bwMode="auto">
            <a:xfrm>
              <a:off x="6318030" y="2163336"/>
              <a:ext cx="303272" cy="1588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5144" name="Straight Arrow Connector 28"/>
            <p:cNvCxnSpPr>
              <a:cxnSpLocks noChangeShapeType="1"/>
            </p:cNvCxnSpPr>
            <p:nvPr/>
          </p:nvCxnSpPr>
          <p:spPr bwMode="auto">
            <a:xfrm>
              <a:off x="6318030" y="2517988"/>
              <a:ext cx="303272" cy="1588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5145" name="Straight Arrow Connector 29"/>
            <p:cNvCxnSpPr>
              <a:cxnSpLocks noChangeShapeType="1"/>
            </p:cNvCxnSpPr>
            <p:nvPr/>
          </p:nvCxnSpPr>
          <p:spPr bwMode="auto">
            <a:xfrm>
              <a:off x="6318030" y="2836108"/>
              <a:ext cx="303272" cy="1588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5146" name="Straight Arrow Connector 30"/>
            <p:cNvCxnSpPr>
              <a:cxnSpLocks noChangeShapeType="1"/>
            </p:cNvCxnSpPr>
            <p:nvPr/>
          </p:nvCxnSpPr>
          <p:spPr bwMode="auto">
            <a:xfrm>
              <a:off x="6333270" y="3185100"/>
              <a:ext cx="303272" cy="1588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5147" name="Straight Arrow Connector 32"/>
            <p:cNvCxnSpPr>
              <a:cxnSpLocks noChangeShapeType="1"/>
            </p:cNvCxnSpPr>
            <p:nvPr/>
          </p:nvCxnSpPr>
          <p:spPr bwMode="auto">
            <a:xfrm>
              <a:off x="7500638" y="1809909"/>
              <a:ext cx="303272" cy="1588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5148" name="Straight Arrow Connector 33"/>
            <p:cNvCxnSpPr>
              <a:cxnSpLocks noChangeShapeType="1"/>
            </p:cNvCxnSpPr>
            <p:nvPr/>
          </p:nvCxnSpPr>
          <p:spPr bwMode="auto">
            <a:xfrm>
              <a:off x="7485398" y="2163336"/>
              <a:ext cx="303272" cy="1588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5149" name="Straight Arrow Connector 34"/>
            <p:cNvCxnSpPr>
              <a:cxnSpLocks noChangeShapeType="1"/>
            </p:cNvCxnSpPr>
            <p:nvPr/>
          </p:nvCxnSpPr>
          <p:spPr bwMode="auto">
            <a:xfrm>
              <a:off x="7485398" y="2517988"/>
              <a:ext cx="303272" cy="1588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5150" name="Straight Arrow Connector 35"/>
            <p:cNvCxnSpPr>
              <a:cxnSpLocks noChangeShapeType="1"/>
            </p:cNvCxnSpPr>
            <p:nvPr/>
          </p:nvCxnSpPr>
          <p:spPr bwMode="auto">
            <a:xfrm>
              <a:off x="7485398" y="2836108"/>
              <a:ext cx="303272" cy="1588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5151" name="Straight Arrow Connector 36"/>
            <p:cNvCxnSpPr>
              <a:cxnSpLocks noChangeShapeType="1"/>
            </p:cNvCxnSpPr>
            <p:nvPr/>
          </p:nvCxnSpPr>
          <p:spPr bwMode="auto">
            <a:xfrm>
              <a:off x="7500638" y="3185100"/>
              <a:ext cx="303272" cy="1588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5152" name="TextBox 38"/>
            <p:cNvSpPr txBox="1">
              <a:spLocks noChangeArrowheads="1"/>
            </p:cNvSpPr>
            <p:nvPr/>
          </p:nvSpPr>
          <p:spPr bwMode="auto">
            <a:xfrm>
              <a:off x="7856486" y="1631335"/>
              <a:ext cx="747962" cy="353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anchor="ctr">
              <a:spAutoFit/>
            </a:bodyPr>
            <a:lstStyle/>
            <a:p>
              <a:r>
                <a:rPr lang="en-GB">
                  <a:solidFill>
                    <a:schemeClr val="accent2"/>
                  </a:solidFill>
                </a:rPr>
                <a:t>prbar</a:t>
              </a:r>
            </a:p>
          </p:txBody>
        </p:sp>
        <p:sp>
          <p:nvSpPr>
            <p:cNvPr id="5153" name="TextBox 39"/>
            <p:cNvSpPr txBox="1">
              <a:spLocks noChangeArrowheads="1"/>
            </p:cNvSpPr>
            <p:nvPr/>
          </p:nvSpPr>
          <p:spPr bwMode="auto">
            <a:xfrm>
              <a:off x="7845438" y="1976651"/>
              <a:ext cx="590867" cy="353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anchor="ctr">
              <a:spAutoFit/>
            </a:bodyPr>
            <a:lstStyle/>
            <a:p>
              <a:r>
                <a:rPr lang="en-GB">
                  <a:solidFill>
                    <a:schemeClr val="accent2"/>
                  </a:solidFill>
                </a:rPr>
                <a:t>wen</a:t>
              </a:r>
            </a:p>
          </p:txBody>
        </p:sp>
        <p:sp>
          <p:nvSpPr>
            <p:cNvPr id="5154" name="TextBox 40"/>
            <p:cNvSpPr txBox="1">
              <a:spLocks noChangeArrowheads="1"/>
            </p:cNvSpPr>
            <p:nvPr/>
          </p:nvSpPr>
          <p:spPr bwMode="auto">
            <a:xfrm>
              <a:off x="7845438" y="2330594"/>
              <a:ext cx="733535" cy="353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anchor="ctr">
              <a:spAutoFit/>
            </a:bodyPr>
            <a:lstStyle/>
            <a:p>
              <a:r>
                <a:rPr lang="en-GB">
                  <a:solidFill>
                    <a:schemeClr val="accent2"/>
                  </a:solidFill>
                </a:rPr>
                <a:t>wsen</a:t>
              </a:r>
            </a:p>
          </p:txBody>
        </p:sp>
        <p:sp>
          <p:nvSpPr>
            <p:cNvPr id="5155" name="TextBox 41"/>
            <p:cNvSpPr txBox="1">
              <a:spLocks noChangeArrowheads="1"/>
            </p:cNvSpPr>
            <p:nvPr/>
          </p:nvSpPr>
          <p:spPr bwMode="auto">
            <a:xfrm>
              <a:off x="7885927" y="2655203"/>
              <a:ext cx="520335" cy="353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anchor="ctr">
              <a:spAutoFit/>
            </a:bodyPr>
            <a:lstStyle/>
            <a:p>
              <a:r>
                <a:rPr lang="en-GB">
                  <a:solidFill>
                    <a:schemeClr val="accent2"/>
                  </a:solidFill>
                </a:rPr>
                <a:t>ack</a:t>
              </a:r>
            </a:p>
          </p:txBody>
        </p:sp>
        <p:sp>
          <p:nvSpPr>
            <p:cNvPr id="5156" name="TextBox 42"/>
            <p:cNvSpPr txBox="1">
              <a:spLocks noChangeArrowheads="1"/>
            </p:cNvSpPr>
            <p:nvPr/>
          </p:nvSpPr>
          <p:spPr bwMode="auto">
            <a:xfrm>
              <a:off x="7875918" y="3009146"/>
              <a:ext cx="661400" cy="353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anchor="ctr">
              <a:spAutoFit/>
            </a:bodyPr>
            <a:lstStyle/>
            <a:p>
              <a:r>
                <a:rPr lang="en-GB">
                  <a:solidFill>
                    <a:schemeClr val="accent2"/>
                  </a:solidFill>
                </a:rPr>
                <a:t>wsld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2" grpId="0"/>
      <p:bldP spid="53" grpId="0" animBg="1"/>
      <p:bldP spid="71" grpId="0" animBg="1"/>
      <p:bldP spid="72" grpId="0"/>
      <p:bldP spid="7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5497" y="190500"/>
            <a:ext cx="9108504" cy="523671"/>
          </a:xfrm>
        </p:spPr>
        <p:txBody>
          <a:bodyPr lIns="0" rIns="0"/>
          <a:lstStyle/>
          <a:p>
            <a:r>
              <a:rPr lang="en-GB" sz="3600" dirty="0" smtClean="0"/>
              <a:t>Generalised transition insertion [ICGT’10]</a:t>
            </a:r>
          </a:p>
        </p:txBody>
      </p:sp>
      <p:sp>
        <p:nvSpPr>
          <p:cNvPr id="60436" name="Text Box 5"/>
          <p:cNvSpPr txBox="1">
            <a:spLocks noChangeArrowheads="1"/>
          </p:cNvSpPr>
          <p:nvPr/>
        </p:nvSpPr>
        <p:spPr bwMode="auto">
          <a:xfrm>
            <a:off x="1946275" y="1233488"/>
            <a:ext cx="520700" cy="492125"/>
          </a:xfrm>
          <a:prstGeom prst="rect">
            <a:avLst/>
          </a:prstGeom>
          <a:solidFill>
            <a:srgbClr val="FFFF00"/>
          </a:solidFill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none" lIns="0" tIns="0" rIns="0" bIns="0" anchor="ctr" anchorCtr="1"/>
          <a:lstStyle/>
          <a:p>
            <a:r>
              <a:rPr lang="en-GB" sz="2400" b="0">
                <a:solidFill>
                  <a:schemeClr val="accent2"/>
                </a:solidFill>
              </a:rPr>
              <a:t>s</a:t>
            </a:r>
            <a:r>
              <a:rPr lang="en-GB" sz="2400" b="0" baseline="-25000">
                <a:solidFill>
                  <a:schemeClr val="accent2"/>
                </a:solidFill>
              </a:rPr>
              <a:t>1</a:t>
            </a:r>
          </a:p>
        </p:txBody>
      </p:sp>
      <p:cxnSp>
        <p:nvCxnSpPr>
          <p:cNvPr id="60437" name="AutoShape 6"/>
          <p:cNvCxnSpPr>
            <a:cxnSpLocks noChangeShapeType="1"/>
            <a:stCxn id="60452" idx="3"/>
            <a:endCxn id="60457" idx="2"/>
          </p:cNvCxnSpPr>
          <p:nvPr/>
        </p:nvCxnSpPr>
        <p:spPr bwMode="auto">
          <a:xfrm>
            <a:off x="2484438" y="2278063"/>
            <a:ext cx="477837" cy="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</p:spPr>
      </p:cxnSp>
      <p:cxnSp>
        <p:nvCxnSpPr>
          <p:cNvPr id="60438" name="AutoShape 7"/>
          <p:cNvCxnSpPr>
            <a:cxnSpLocks noChangeShapeType="1"/>
            <a:stCxn id="60453" idx="3"/>
            <a:endCxn id="60458" idx="2"/>
          </p:cNvCxnSpPr>
          <p:nvPr/>
        </p:nvCxnSpPr>
        <p:spPr bwMode="auto">
          <a:xfrm>
            <a:off x="2484438" y="3054350"/>
            <a:ext cx="457200" cy="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</p:spPr>
      </p:cxnSp>
      <p:cxnSp>
        <p:nvCxnSpPr>
          <p:cNvPr id="60439" name="AutoShape 8"/>
          <p:cNvCxnSpPr>
            <a:cxnSpLocks noChangeShapeType="1"/>
            <a:stCxn id="60447" idx="6"/>
            <a:endCxn id="60455" idx="1"/>
          </p:cNvCxnSpPr>
          <p:nvPr/>
        </p:nvCxnSpPr>
        <p:spPr bwMode="auto">
          <a:xfrm>
            <a:off x="5538788" y="2843213"/>
            <a:ext cx="542925" cy="3175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</p:spPr>
      </p:cxnSp>
      <p:cxnSp>
        <p:nvCxnSpPr>
          <p:cNvPr id="60441" name="AutoShape 13"/>
          <p:cNvCxnSpPr>
            <a:cxnSpLocks noChangeShapeType="1"/>
            <a:stCxn id="60446" idx="5"/>
            <a:endCxn id="60456" idx="1"/>
          </p:cNvCxnSpPr>
          <p:nvPr/>
        </p:nvCxnSpPr>
        <p:spPr bwMode="auto">
          <a:xfrm>
            <a:off x="3381375" y="1662113"/>
            <a:ext cx="612775" cy="614362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</p:spPr>
      </p:cxnSp>
      <p:cxnSp>
        <p:nvCxnSpPr>
          <p:cNvPr id="60442" name="AutoShape 14"/>
          <p:cNvCxnSpPr>
            <a:cxnSpLocks noChangeShapeType="1"/>
            <a:stCxn id="60448" idx="6"/>
            <a:endCxn id="60454" idx="1"/>
          </p:cNvCxnSpPr>
          <p:nvPr/>
        </p:nvCxnSpPr>
        <p:spPr bwMode="auto">
          <a:xfrm>
            <a:off x="5538788" y="1739900"/>
            <a:ext cx="542925" cy="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</p:spPr>
      </p:cxnSp>
      <p:cxnSp>
        <p:nvCxnSpPr>
          <p:cNvPr id="60444" name="AutoShape 55"/>
          <p:cNvCxnSpPr>
            <a:cxnSpLocks noChangeShapeType="1"/>
            <a:stCxn id="60436" idx="3"/>
            <a:endCxn id="60446" idx="2"/>
          </p:cNvCxnSpPr>
          <p:nvPr/>
        </p:nvCxnSpPr>
        <p:spPr bwMode="auto">
          <a:xfrm>
            <a:off x="2484438" y="1479550"/>
            <a:ext cx="477837" cy="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</p:spPr>
      </p:cxnSp>
      <p:sp>
        <p:nvSpPr>
          <p:cNvPr id="60446" name="Oval 57"/>
          <p:cNvSpPr>
            <a:spLocks noChangeArrowheads="1"/>
          </p:cNvSpPr>
          <p:nvPr/>
        </p:nvSpPr>
        <p:spPr bwMode="auto">
          <a:xfrm>
            <a:off x="2978150" y="1243013"/>
            <a:ext cx="473075" cy="473075"/>
          </a:xfrm>
          <a:prstGeom prst="ellipse">
            <a:avLst/>
          </a:prstGeom>
          <a:solidFill>
            <a:schemeClr val="folHlink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60447" name="Oval 58"/>
          <p:cNvSpPr>
            <a:spLocks noChangeArrowheads="1"/>
          </p:cNvSpPr>
          <p:nvPr/>
        </p:nvSpPr>
        <p:spPr bwMode="auto">
          <a:xfrm>
            <a:off x="5049838" y="2606675"/>
            <a:ext cx="473075" cy="473075"/>
          </a:xfrm>
          <a:prstGeom prst="ellipse">
            <a:avLst/>
          </a:prstGeom>
          <a:solidFill>
            <a:schemeClr val="folHlink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60448" name="Oval 12"/>
          <p:cNvSpPr>
            <a:spLocks noChangeArrowheads="1"/>
          </p:cNvSpPr>
          <p:nvPr/>
        </p:nvSpPr>
        <p:spPr bwMode="auto">
          <a:xfrm>
            <a:off x="5049838" y="1503363"/>
            <a:ext cx="473075" cy="473075"/>
          </a:xfrm>
          <a:prstGeom prst="ellipse">
            <a:avLst/>
          </a:prstGeom>
          <a:solidFill>
            <a:schemeClr val="folHlink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60449" name="Oval 33"/>
          <p:cNvSpPr>
            <a:spLocks noChangeArrowheads="1"/>
          </p:cNvSpPr>
          <p:nvPr/>
        </p:nvSpPr>
        <p:spPr bwMode="auto">
          <a:xfrm>
            <a:off x="3109913" y="1377950"/>
            <a:ext cx="215900" cy="2159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60452" name="Text Box 5"/>
          <p:cNvSpPr txBox="1">
            <a:spLocks noChangeArrowheads="1"/>
          </p:cNvSpPr>
          <p:nvPr/>
        </p:nvSpPr>
        <p:spPr bwMode="auto">
          <a:xfrm>
            <a:off x="1946275" y="2032000"/>
            <a:ext cx="520700" cy="492125"/>
          </a:xfrm>
          <a:prstGeom prst="rect">
            <a:avLst/>
          </a:prstGeom>
          <a:solidFill>
            <a:srgbClr val="FFFF00"/>
          </a:solidFill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none" lIns="0" tIns="0" rIns="0" bIns="0" anchor="ctr" anchorCtr="1"/>
          <a:lstStyle/>
          <a:p>
            <a:r>
              <a:rPr lang="en-GB" sz="2400" b="0">
                <a:solidFill>
                  <a:schemeClr val="accent2"/>
                </a:solidFill>
              </a:rPr>
              <a:t>s</a:t>
            </a:r>
            <a:r>
              <a:rPr lang="en-GB" sz="2400" b="0" baseline="-2500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60453" name="Text Box 5"/>
          <p:cNvSpPr txBox="1">
            <a:spLocks noChangeArrowheads="1"/>
          </p:cNvSpPr>
          <p:nvPr/>
        </p:nvSpPr>
        <p:spPr bwMode="auto">
          <a:xfrm>
            <a:off x="1946275" y="2808288"/>
            <a:ext cx="520700" cy="492125"/>
          </a:xfrm>
          <a:prstGeom prst="rect">
            <a:avLst/>
          </a:prstGeom>
          <a:solidFill>
            <a:srgbClr val="FFFF00"/>
          </a:solidFill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none" lIns="0" tIns="0" rIns="0" bIns="0" anchor="ctr" anchorCtr="1"/>
          <a:lstStyle/>
          <a:p>
            <a:r>
              <a:rPr lang="en-GB" sz="2400" b="0">
                <a:solidFill>
                  <a:schemeClr val="accent2"/>
                </a:solidFill>
              </a:rPr>
              <a:t>s</a:t>
            </a:r>
            <a:r>
              <a:rPr lang="en-GB" sz="2400" b="0" baseline="-2500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60454" name="Text Box 5"/>
          <p:cNvSpPr txBox="1">
            <a:spLocks noChangeArrowheads="1"/>
          </p:cNvSpPr>
          <p:nvPr/>
        </p:nvSpPr>
        <p:spPr bwMode="auto">
          <a:xfrm>
            <a:off x="6099175" y="1493838"/>
            <a:ext cx="520700" cy="492125"/>
          </a:xfrm>
          <a:prstGeom prst="rect">
            <a:avLst/>
          </a:prstGeom>
          <a:solidFill>
            <a:srgbClr val="FF9900"/>
          </a:solidFill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none" lIns="0" tIns="0" rIns="0" bIns="0" anchor="ctr" anchorCtr="1"/>
          <a:lstStyle/>
          <a:p>
            <a:r>
              <a:rPr lang="en-GB" sz="2400" b="0">
                <a:solidFill>
                  <a:schemeClr val="accent2"/>
                </a:solidFill>
              </a:rPr>
              <a:t>d</a:t>
            </a:r>
            <a:r>
              <a:rPr lang="en-GB" sz="2400" b="0" baseline="-2500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60455" name="Text Box 5"/>
          <p:cNvSpPr txBox="1">
            <a:spLocks noChangeArrowheads="1"/>
          </p:cNvSpPr>
          <p:nvPr/>
        </p:nvSpPr>
        <p:spPr bwMode="auto">
          <a:xfrm>
            <a:off x="6099175" y="2600325"/>
            <a:ext cx="520700" cy="492125"/>
          </a:xfrm>
          <a:prstGeom prst="rect">
            <a:avLst/>
          </a:prstGeom>
          <a:solidFill>
            <a:srgbClr val="FF9900"/>
          </a:solidFill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none" lIns="0" tIns="0" rIns="0" bIns="0" anchor="ctr" anchorCtr="1"/>
          <a:lstStyle/>
          <a:p>
            <a:r>
              <a:rPr lang="en-GB" sz="2400" b="0">
                <a:solidFill>
                  <a:schemeClr val="accent2"/>
                </a:solidFill>
              </a:rPr>
              <a:t>d</a:t>
            </a:r>
            <a:r>
              <a:rPr lang="en-GB" sz="2400" b="0" baseline="-2500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60456" name="Text Box 5"/>
          <p:cNvSpPr txBox="1">
            <a:spLocks noChangeArrowheads="1"/>
          </p:cNvSpPr>
          <p:nvPr/>
        </p:nvSpPr>
        <p:spPr bwMode="auto">
          <a:xfrm>
            <a:off x="4011613" y="2030413"/>
            <a:ext cx="520700" cy="492125"/>
          </a:xfrm>
          <a:prstGeom prst="rect">
            <a:avLst/>
          </a:prstGeom>
          <a:solidFill>
            <a:schemeClr val="folHlink"/>
          </a:solidFill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lIns="90000" tIns="46800" rIns="90000" bIns="46800">
            <a:spAutoFit/>
          </a:bodyPr>
          <a:lstStyle/>
          <a:p>
            <a:endParaRPr lang="en-GB" sz="2400" b="0">
              <a:solidFill>
                <a:schemeClr val="accent2"/>
              </a:solidFill>
            </a:endParaRPr>
          </a:p>
        </p:txBody>
      </p:sp>
      <p:sp>
        <p:nvSpPr>
          <p:cNvPr id="60457" name="Oval 57"/>
          <p:cNvSpPr>
            <a:spLocks noChangeArrowheads="1"/>
          </p:cNvSpPr>
          <p:nvPr/>
        </p:nvSpPr>
        <p:spPr bwMode="auto">
          <a:xfrm>
            <a:off x="2978150" y="2041525"/>
            <a:ext cx="473075" cy="473075"/>
          </a:xfrm>
          <a:prstGeom prst="ellipse">
            <a:avLst/>
          </a:prstGeom>
          <a:solidFill>
            <a:schemeClr val="folHlink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60458" name="Oval 57"/>
          <p:cNvSpPr>
            <a:spLocks noChangeArrowheads="1"/>
          </p:cNvSpPr>
          <p:nvPr/>
        </p:nvSpPr>
        <p:spPr bwMode="auto">
          <a:xfrm>
            <a:off x="2957513" y="2817813"/>
            <a:ext cx="473075" cy="473075"/>
          </a:xfrm>
          <a:prstGeom prst="ellipse">
            <a:avLst/>
          </a:prstGeom>
          <a:solidFill>
            <a:schemeClr val="folHlink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n-GB"/>
          </a:p>
        </p:txBody>
      </p:sp>
      <p:cxnSp>
        <p:nvCxnSpPr>
          <p:cNvPr id="60459" name="AutoShape 13"/>
          <p:cNvCxnSpPr>
            <a:cxnSpLocks noChangeShapeType="1"/>
            <a:stCxn id="60457" idx="6"/>
            <a:endCxn id="60456" idx="1"/>
          </p:cNvCxnSpPr>
          <p:nvPr/>
        </p:nvCxnSpPr>
        <p:spPr bwMode="auto">
          <a:xfrm flipV="1">
            <a:off x="3467100" y="2276475"/>
            <a:ext cx="527050" cy="1588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</p:spPr>
      </p:cxnSp>
      <p:cxnSp>
        <p:nvCxnSpPr>
          <p:cNvPr id="60460" name="AutoShape 13"/>
          <p:cNvCxnSpPr>
            <a:cxnSpLocks noChangeShapeType="1"/>
            <a:stCxn id="60458" idx="7"/>
            <a:endCxn id="60456" idx="1"/>
          </p:cNvCxnSpPr>
          <p:nvPr/>
        </p:nvCxnSpPr>
        <p:spPr bwMode="auto">
          <a:xfrm flipV="1">
            <a:off x="3360738" y="2276475"/>
            <a:ext cx="633412" cy="595313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</p:spPr>
      </p:cxnSp>
      <p:cxnSp>
        <p:nvCxnSpPr>
          <p:cNvPr id="60461" name="AutoShape 13"/>
          <p:cNvCxnSpPr>
            <a:cxnSpLocks noChangeShapeType="1"/>
            <a:stCxn id="60456" idx="3"/>
            <a:endCxn id="60448" idx="3"/>
          </p:cNvCxnSpPr>
          <p:nvPr/>
        </p:nvCxnSpPr>
        <p:spPr bwMode="auto">
          <a:xfrm flipV="1">
            <a:off x="4549775" y="1922463"/>
            <a:ext cx="569913" cy="354012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</p:spPr>
      </p:cxnSp>
      <p:cxnSp>
        <p:nvCxnSpPr>
          <p:cNvPr id="60462" name="AutoShape 13"/>
          <p:cNvCxnSpPr>
            <a:cxnSpLocks noChangeShapeType="1"/>
            <a:stCxn id="60456" idx="3"/>
            <a:endCxn id="60447" idx="1"/>
          </p:cNvCxnSpPr>
          <p:nvPr/>
        </p:nvCxnSpPr>
        <p:spPr bwMode="auto">
          <a:xfrm>
            <a:off x="4549775" y="2276475"/>
            <a:ext cx="569913" cy="384175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</p:spPr>
      </p:cxnSp>
      <p:sp>
        <p:nvSpPr>
          <p:cNvPr id="60463" name="Text Box 47"/>
          <p:cNvSpPr txBox="1">
            <a:spLocks noChangeArrowheads="1"/>
          </p:cNvSpPr>
          <p:nvPr/>
        </p:nvSpPr>
        <p:spPr bwMode="auto">
          <a:xfrm>
            <a:off x="107950" y="3571875"/>
            <a:ext cx="8912225" cy="234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179388" indent="-179388" algn="l">
              <a:buClr>
                <a:srgbClr val="FF0000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2"/>
                </a:solidFill>
              </a:rPr>
              <a:t>All previously listed good points hold for GTIs as well </a:t>
            </a:r>
            <a:r>
              <a:rPr lang="en-GB" sz="2400" dirty="0" smtClean="0">
                <a:solidFill>
                  <a:srgbClr val="009900"/>
                </a:solidFill>
                <a:sym typeface="Wingdings" pitchFamily="2" charset="2"/>
              </a:rPr>
              <a:t></a:t>
            </a:r>
            <a:endParaRPr lang="en-US" sz="2400" dirty="0" smtClean="0">
              <a:solidFill>
                <a:schemeClr val="accent2"/>
              </a:solidFill>
            </a:endParaRPr>
          </a:p>
          <a:p>
            <a:pPr marL="179388" lvl="1" indent="-179388" algn="l">
              <a:buClr>
                <a:srgbClr val="FF0000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2"/>
                </a:solidFill>
              </a:rPr>
              <a:t>Exponentially many GTIs can exist:</a:t>
            </a:r>
          </a:p>
          <a:p>
            <a:pPr marL="627063" lvl="1" indent="-268288" algn="l" defTabSz="479425">
              <a:lnSpc>
                <a:spcPct val="80000"/>
              </a:lnSpc>
              <a:spcBef>
                <a:spcPct val="30000"/>
              </a:spcBef>
              <a:buClr>
                <a:srgbClr val="000000"/>
              </a:buClr>
              <a:buSzPct val="100000"/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accent2"/>
                </a:solidFill>
              </a:rPr>
              <a:t>more likely that an appropriate transformation exists </a:t>
            </a:r>
            <a:r>
              <a:rPr lang="en-GB" sz="2400" dirty="0" smtClean="0">
                <a:solidFill>
                  <a:srgbClr val="009900"/>
                </a:solidFill>
                <a:sym typeface="Wingdings" pitchFamily="2" charset="2"/>
              </a:rPr>
              <a:t></a:t>
            </a:r>
          </a:p>
          <a:p>
            <a:pPr marL="627063" lvl="1" indent="-268288" algn="l" defTabSz="479425">
              <a:lnSpc>
                <a:spcPct val="80000"/>
              </a:lnSpc>
              <a:spcBef>
                <a:spcPct val="30000"/>
              </a:spcBef>
              <a:buClr>
                <a:srgbClr val="000000"/>
              </a:buClr>
              <a:buSzPct val="100000"/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accent2"/>
                </a:solidFill>
              </a:rPr>
              <a:t>no longer practical to enumerate them all </a:t>
            </a:r>
            <a:r>
              <a:rPr lang="en-GB" sz="2400" dirty="0" smtClean="0">
                <a:solidFill>
                  <a:srgbClr val="FF0000"/>
                </a:solidFill>
                <a:sym typeface="Wingdings" pitchFamily="2" charset="2"/>
              </a:rPr>
              <a:t></a:t>
            </a:r>
          </a:p>
          <a:p>
            <a:pPr marL="627063" lvl="1" indent="-268288" algn="l" defTabSz="479425">
              <a:lnSpc>
                <a:spcPct val="80000"/>
              </a:lnSpc>
              <a:spcBef>
                <a:spcPct val="30000"/>
              </a:spcBef>
              <a:buClr>
                <a:srgbClr val="000000"/>
              </a:buClr>
              <a:buSzPct val="100000"/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accent2"/>
                </a:solidFill>
              </a:rPr>
              <a:t>can enumerate only the ‘potentially useful’ (for logic decomposition) GTIs </a:t>
            </a:r>
            <a:r>
              <a:rPr lang="en-GB" sz="2400" dirty="0" smtClean="0">
                <a:solidFill>
                  <a:srgbClr val="009900"/>
                </a:solidFill>
                <a:sym typeface="Wingdings" pitchFamily="2" charset="2"/>
              </a:rPr>
              <a:t></a:t>
            </a:r>
            <a:endParaRPr lang="en-GB" sz="2400" dirty="0" smtClean="0">
              <a:solidFill>
                <a:schemeClr val="accent2"/>
              </a:solidFill>
            </a:endParaRPr>
          </a:p>
        </p:txBody>
      </p:sp>
      <p:sp>
        <p:nvSpPr>
          <p:cNvPr id="60466" name="Text Box 50"/>
          <p:cNvSpPr txBox="1">
            <a:spLocks noChangeArrowheads="1"/>
          </p:cNvSpPr>
          <p:nvPr/>
        </p:nvSpPr>
        <p:spPr bwMode="auto">
          <a:xfrm>
            <a:off x="250825" y="2030413"/>
            <a:ext cx="1366838" cy="427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/>
              <a:t>sources</a:t>
            </a:r>
          </a:p>
        </p:txBody>
      </p:sp>
      <p:sp>
        <p:nvSpPr>
          <p:cNvPr id="60467" name="Text Box 51"/>
          <p:cNvSpPr txBox="1">
            <a:spLocks noChangeArrowheads="1"/>
          </p:cNvSpPr>
          <p:nvPr/>
        </p:nvSpPr>
        <p:spPr bwMode="auto">
          <a:xfrm>
            <a:off x="6921500" y="2036763"/>
            <a:ext cx="2098675" cy="427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/>
              <a:t>destinations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0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0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0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46" grpId="0" animBg="1"/>
      <p:bldP spid="60447" grpId="0" animBg="1"/>
      <p:bldP spid="60448" grpId="0" animBg="1"/>
      <p:bldP spid="60449" grpId="0" animBg="1"/>
      <p:bldP spid="60456" grpId="0" animBg="1"/>
      <p:bldP spid="60457" grpId="0" animBg="1"/>
      <p:bldP spid="60458" grpId="0" animBg="1"/>
      <p:bldP spid="6046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Asynchronous circuits</a:t>
            </a:r>
            <a:endParaRPr lang="en-GB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08050"/>
            <a:ext cx="8359775" cy="5761038"/>
          </a:xfrm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20000"/>
              </a:spcBef>
              <a:buFont typeface="Wingdings" pitchFamily="2" charset="2"/>
              <a:buChar char="L"/>
            </a:pPr>
            <a:r>
              <a:rPr lang="en-US" dirty="0">
                <a:solidFill>
                  <a:schemeClr val="accent1"/>
                </a:solidFill>
              </a:rPr>
              <a:t>The traditional synchronous (clocked) designs 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dirty="0">
                <a:solidFill>
                  <a:schemeClr val="accent1"/>
                </a:solidFill>
              </a:rPr>
              <a:t>lack flexibility to cope with contemporary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dirty="0">
                <a:solidFill>
                  <a:schemeClr val="accent1"/>
                </a:solidFill>
              </a:rPr>
              <a:t>design technology challenges</a:t>
            </a:r>
          </a:p>
          <a:p>
            <a:pPr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dirty="0"/>
              <a:t>Asynchronous circuits – no clocks:</a:t>
            </a:r>
          </a:p>
          <a:p>
            <a:pPr>
              <a:lnSpc>
                <a:spcPct val="10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J"/>
            </a:pPr>
            <a:r>
              <a:rPr lang="en-US" dirty="0">
                <a:solidFill>
                  <a:schemeClr val="folHlink"/>
                </a:solidFill>
              </a:rPr>
              <a:t>Low power consumption and EMI</a:t>
            </a:r>
          </a:p>
          <a:p>
            <a:pPr>
              <a:lnSpc>
                <a:spcPct val="10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J"/>
            </a:pPr>
            <a:r>
              <a:rPr lang="en-US" dirty="0">
                <a:solidFill>
                  <a:schemeClr val="folHlink"/>
                </a:solidFill>
              </a:rPr>
              <a:t>Tolerant of voltage, temperature and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dirty="0">
                <a:solidFill>
                  <a:schemeClr val="folHlink"/>
                </a:solidFill>
              </a:rPr>
              <a:t>manufacturing process variations</a:t>
            </a:r>
          </a:p>
          <a:p>
            <a:pPr>
              <a:lnSpc>
                <a:spcPct val="10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J"/>
            </a:pPr>
            <a:r>
              <a:rPr lang="en-US" dirty="0">
                <a:solidFill>
                  <a:schemeClr val="folHlink"/>
                </a:solidFill>
              </a:rPr>
              <a:t>Modularity – no problems with the clock skew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dirty="0">
                <a:solidFill>
                  <a:schemeClr val="folHlink"/>
                </a:solidFill>
              </a:rPr>
              <a:t>and related subtle issues</a:t>
            </a:r>
          </a:p>
          <a:p>
            <a:pPr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dirty="0"/>
              <a:t>[</a:t>
            </a:r>
            <a:r>
              <a:rPr lang="en-US" dirty="0" smtClean="0"/>
              <a:t>ITRS’09]: </a:t>
            </a:r>
            <a:r>
              <a:rPr lang="en-US" dirty="0"/>
              <a:t>22% of designs will be driven by ‘handshake clocking’ in 2013, and 40% in 2020</a:t>
            </a:r>
          </a:p>
          <a:p>
            <a:pPr>
              <a:lnSpc>
                <a:spcPct val="100000"/>
              </a:lnSpc>
              <a:spcBef>
                <a:spcPct val="20000"/>
              </a:spcBef>
              <a:buFont typeface="Wingdings" pitchFamily="2" charset="2"/>
              <a:buChar char="L"/>
            </a:pPr>
            <a:r>
              <a:rPr lang="en-US" dirty="0">
                <a:solidFill>
                  <a:schemeClr val="accent1"/>
                </a:solidFill>
                <a:sym typeface="Wingdings" pitchFamily="2" charset="2"/>
              </a:rPr>
              <a:t>Synthesis algorithms are complicated</a:t>
            </a:r>
          </a:p>
          <a:p>
            <a:pPr>
              <a:lnSpc>
                <a:spcPct val="100000"/>
              </a:lnSpc>
              <a:spcBef>
                <a:spcPct val="20000"/>
              </a:spcBef>
              <a:buFont typeface="Wingdings" pitchFamily="2" charset="2"/>
              <a:buChar char="L"/>
            </a:pPr>
            <a:r>
              <a:rPr lang="en-US" dirty="0">
                <a:solidFill>
                  <a:schemeClr val="accent1"/>
                </a:solidFill>
                <a:sym typeface="Wingdings" pitchFamily="2" charset="2"/>
              </a:rPr>
              <a:t>Computationally hard to synthesize efficient circuits</a:t>
            </a:r>
            <a:endParaRPr lang="en-GB" dirty="0">
              <a:solidFill>
                <a:schemeClr val="accent1"/>
              </a:solidFill>
              <a:sym typeface="Wingdings" pitchFamily="2" charset="2"/>
            </a:endParaRPr>
          </a:p>
        </p:txBody>
      </p:sp>
      <p:pic>
        <p:nvPicPr>
          <p:cNvPr id="138244" name="Picture 4" descr="dali_cloc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7050" y="1239838"/>
            <a:ext cx="2081213" cy="2549525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Compatible insertions</a:t>
            </a:r>
            <a:endParaRPr lang="en-GB"/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990600"/>
            <a:ext cx="8569325" cy="2366963"/>
          </a:xfrm>
          <a:noFill/>
          <a:ln/>
        </p:spPr>
        <p:txBody>
          <a:bodyPr/>
          <a:lstStyle/>
          <a:p>
            <a:pPr marL="446088" indent="-446088" defTabSz="269875">
              <a:buFontTx/>
              <a:buNone/>
            </a:pPr>
            <a:r>
              <a:rPr lang="en-US" sz="2800" dirty="0" smtClean="0">
                <a:solidFill>
                  <a:schemeClr val="accent2"/>
                </a:solidFill>
              </a:rPr>
              <a:t>An </a:t>
            </a:r>
            <a:r>
              <a:rPr lang="en-US" sz="2800" dirty="0">
                <a:solidFill>
                  <a:schemeClr val="accent2"/>
                </a:solidFill>
              </a:rPr>
              <a:t>insertion </a:t>
            </a:r>
            <a:r>
              <a:rPr lang="en-US" sz="2800" dirty="0">
                <a:solidFill>
                  <a:schemeClr val="folHlink"/>
                </a:solidFill>
              </a:rPr>
              <a:t>I</a:t>
            </a:r>
            <a:r>
              <a:rPr lang="en-US" sz="2800" dirty="0">
                <a:solidFill>
                  <a:schemeClr val="accent2"/>
                </a:solidFill>
              </a:rPr>
              <a:t> is </a:t>
            </a:r>
            <a:r>
              <a:rPr lang="en-US" sz="2800" dirty="0">
                <a:solidFill>
                  <a:schemeClr val="accent1"/>
                </a:solidFill>
              </a:rPr>
              <a:t>compatible</a:t>
            </a:r>
            <a:r>
              <a:rPr lang="en-US" sz="2800" dirty="0">
                <a:solidFill>
                  <a:schemeClr val="accent2"/>
                </a:solidFill>
              </a:rPr>
              <a:t> with </a:t>
            </a:r>
            <a:r>
              <a:rPr lang="en-US" sz="2800" dirty="0"/>
              <a:t>F</a:t>
            </a:r>
            <a:r>
              <a:rPr lang="en-US" sz="2800" dirty="0">
                <a:solidFill>
                  <a:schemeClr val="accent2"/>
                </a:solidFill>
              </a:rPr>
              <a:t> if whenever an </a:t>
            </a:r>
            <a:r>
              <a:rPr lang="en-US" sz="2800" dirty="0"/>
              <a:t>x</a:t>
            </a:r>
            <a:r>
              <a:rPr lang="en-US" sz="2800" baseline="30000" dirty="0">
                <a:sym typeface="Symbol" pitchFamily="18" charset="2"/>
              </a:rPr>
              <a:t></a:t>
            </a:r>
            <a:r>
              <a:rPr lang="en-US" sz="2800" dirty="0">
                <a:solidFill>
                  <a:schemeClr val="accent2"/>
                </a:solidFill>
              </a:rPr>
              <a:t> can fire and trigger </a:t>
            </a:r>
            <a:r>
              <a:rPr lang="en-US" sz="2800" dirty="0">
                <a:solidFill>
                  <a:schemeClr val="folHlink"/>
                </a:solidFill>
              </a:rPr>
              <a:t>I</a:t>
            </a:r>
            <a:r>
              <a:rPr lang="en-US" sz="2800" dirty="0">
                <a:solidFill>
                  <a:schemeClr val="accent2"/>
                </a:solidFill>
              </a:rPr>
              <a:t>, </a:t>
            </a:r>
            <a:r>
              <a:rPr lang="en-US" sz="2800" dirty="0" err="1"/>
              <a:t>F’</a:t>
            </a:r>
            <a:r>
              <a:rPr lang="en-US" sz="2800" baseline="-25000" dirty="0" err="1"/>
              <a:t>x</a:t>
            </a:r>
            <a:r>
              <a:rPr lang="en-US" sz="2800" dirty="0"/>
              <a:t>=1</a:t>
            </a:r>
            <a:r>
              <a:rPr lang="en-US" sz="2800" dirty="0">
                <a:solidFill>
                  <a:schemeClr val="accent2"/>
                </a:solidFill>
              </a:rPr>
              <a:t>, where</a:t>
            </a:r>
          </a:p>
          <a:p>
            <a:pPr marL="446088" indent="-446088" algn="ctr" defTabSz="269875">
              <a:buFontTx/>
              <a:buNone/>
            </a:pPr>
            <a:r>
              <a:rPr lang="en-US" sz="2800" dirty="0" err="1"/>
              <a:t>F’</a:t>
            </a:r>
            <a:r>
              <a:rPr lang="en-US" sz="2800" baseline="-25000" dirty="0" err="1"/>
              <a:t>x</a:t>
            </a:r>
            <a:r>
              <a:rPr lang="en-US" sz="2800" baseline="-25000" dirty="0"/>
              <a:t> </a:t>
            </a:r>
            <a:r>
              <a:rPr lang="en-US" sz="2800" dirty="0"/>
              <a:t>= </a:t>
            </a:r>
            <a:r>
              <a:rPr lang="en-US" sz="2800" dirty="0" err="1"/>
              <a:t>F</a:t>
            </a:r>
            <a:r>
              <a:rPr lang="en-US" sz="2800" baseline="-25000" dirty="0" err="1"/>
              <a:t>x</a:t>
            </a:r>
            <a:r>
              <a:rPr lang="en-US" sz="2800" baseline="-25000" dirty="0"/>
              <a:t>=0 </a:t>
            </a:r>
            <a:r>
              <a:rPr lang="en-US" sz="2800" dirty="0">
                <a:sym typeface="Symbol" pitchFamily="18" charset="2"/>
              </a:rPr>
              <a:t> </a:t>
            </a:r>
            <a:r>
              <a:rPr lang="en-US" sz="2800" dirty="0" err="1"/>
              <a:t>F</a:t>
            </a:r>
            <a:r>
              <a:rPr lang="en-US" sz="2800" baseline="-25000" dirty="0" err="1"/>
              <a:t>x</a:t>
            </a:r>
            <a:r>
              <a:rPr lang="en-US" sz="2800" baseline="-25000" dirty="0"/>
              <a:t>=1</a:t>
            </a:r>
            <a:endParaRPr lang="en-US" sz="2800" baseline="-25000" dirty="0">
              <a:solidFill>
                <a:schemeClr val="accent2"/>
              </a:solidFill>
            </a:endParaRPr>
          </a:p>
          <a:p>
            <a:pPr marL="446088" indent="-446088" defTabSz="269875">
              <a:buFontTx/>
              <a:buNone/>
            </a:pPr>
            <a:r>
              <a:rPr lang="en-US" sz="2800" dirty="0">
                <a:solidFill>
                  <a:schemeClr val="accent2"/>
                </a:solidFill>
              </a:rPr>
              <a:t>Intuitively, when </a:t>
            </a:r>
            <a:r>
              <a:rPr lang="en-US" sz="2800" dirty="0"/>
              <a:t>x</a:t>
            </a:r>
            <a:r>
              <a:rPr lang="en-US" sz="2800" baseline="30000" dirty="0">
                <a:sym typeface="Symbol" pitchFamily="18" charset="2"/>
              </a:rPr>
              <a:t></a:t>
            </a:r>
            <a:r>
              <a:rPr lang="en-US" sz="2800" dirty="0">
                <a:solidFill>
                  <a:schemeClr val="accent2"/>
                </a:solidFill>
              </a:rPr>
              <a:t> fires, the value of </a:t>
            </a:r>
            <a:r>
              <a:rPr lang="en-US" sz="2800" dirty="0"/>
              <a:t>F</a:t>
            </a:r>
            <a:r>
              <a:rPr lang="en-US" sz="2800" dirty="0">
                <a:solidFill>
                  <a:schemeClr val="accent2"/>
                </a:solidFill>
              </a:rPr>
              <a:t> must change, as </a:t>
            </a:r>
            <a:r>
              <a:rPr lang="en-US" sz="2800" dirty="0">
                <a:solidFill>
                  <a:schemeClr val="folHlink"/>
                </a:solidFill>
              </a:rPr>
              <a:t>I</a:t>
            </a:r>
            <a:r>
              <a:rPr lang="en-US" sz="2800" dirty="0">
                <a:solidFill>
                  <a:schemeClr val="accent2"/>
                </a:solidFill>
              </a:rPr>
              <a:t> becomes enabled.</a:t>
            </a:r>
          </a:p>
        </p:txBody>
      </p:sp>
      <p:grpSp>
        <p:nvGrpSpPr>
          <p:cNvPr id="146528" name="Group 96"/>
          <p:cNvGrpSpPr>
            <a:grpSpLocks/>
          </p:cNvGrpSpPr>
          <p:nvPr/>
        </p:nvGrpSpPr>
        <p:grpSpPr bwMode="auto">
          <a:xfrm>
            <a:off x="1998663" y="3357563"/>
            <a:ext cx="4462462" cy="3167062"/>
            <a:chOff x="1259" y="2115"/>
            <a:chExt cx="2811" cy="1995"/>
          </a:xfrm>
        </p:grpSpPr>
        <p:sp>
          <p:nvSpPr>
            <p:cNvPr id="146524" name="Line 92"/>
            <p:cNvSpPr>
              <a:spLocks noChangeShapeType="1"/>
            </p:cNvSpPr>
            <p:nvPr/>
          </p:nvSpPr>
          <p:spPr bwMode="auto">
            <a:xfrm>
              <a:off x="3037" y="2115"/>
              <a:ext cx="0" cy="199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6515" name="Freeform 83"/>
            <p:cNvSpPr>
              <a:spLocks/>
            </p:cNvSpPr>
            <p:nvPr/>
          </p:nvSpPr>
          <p:spPr bwMode="auto">
            <a:xfrm>
              <a:off x="1395" y="2341"/>
              <a:ext cx="1369" cy="13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61" y="635"/>
                </a:cxn>
                <a:cxn ang="0">
                  <a:pos x="45" y="1316"/>
                </a:cxn>
              </a:cxnLst>
              <a:rect l="0" t="0" r="r" b="b"/>
              <a:pathLst>
                <a:path w="1369" h="1316">
                  <a:moveTo>
                    <a:pt x="0" y="0"/>
                  </a:moveTo>
                  <a:cubicBezTo>
                    <a:pt x="676" y="208"/>
                    <a:pt x="1353" y="416"/>
                    <a:pt x="1361" y="635"/>
                  </a:cubicBezTo>
                  <a:cubicBezTo>
                    <a:pt x="1369" y="854"/>
                    <a:pt x="264" y="1203"/>
                    <a:pt x="45" y="1316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6516" name="Text Box 84"/>
            <p:cNvSpPr txBox="1">
              <a:spLocks noChangeArrowheads="1"/>
            </p:cNvSpPr>
            <p:nvPr/>
          </p:nvSpPr>
          <p:spPr bwMode="auto">
            <a:xfrm>
              <a:off x="1259" y="2795"/>
              <a:ext cx="499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800"/>
                <a:t>C</a:t>
              </a:r>
              <a:endParaRPr lang="ru-RU" sz="2800"/>
            </a:p>
          </p:txBody>
        </p:sp>
        <p:sp>
          <p:nvSpPr>
            <p:cNvPr id="146518" name="Text Box 86"/>
            <p:cNvSpPr txBox="1">
              <a:spLocks noChangeArrowheads="1"/>
            </p:cNvSpPr>
            <p:nvPr/>
          </p:nvSpPr>
          <p:spPr bwMode="auto">
            <a:xfrm>
              <a:off x="2801" y="2432"/>
              <a:ext cx="453" cy="343"/>
            </a:xfrm>
            <a:prstGeom prst="rect">
              <a:avLst/>
            </a:prstGeom>
            <a:solidFill>
              <a:schemeClr val="bg1"/>
            </a:soli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/>
                <a:t>x</a:t>
              </a:r>
              <a:r>
                <a:rPr lang="en-US" sz="2800" baseline="30000">
                  <a:sym typeface="Symbol" pitchFamily="18" charset="2"/>
                </a:rPr>
                <a:t></a:t>
              </a:r>
              <a:endParaRPr lang="ru-RU" sz="2800" baseline="30000">
                <a:sym typeface="Symbol" pitchFamily="18" charset="2"/>
              </a:endParaRPr>
            </a:p>
          </p:txBody>
        </p:sp>
        <p:sp>
          <p:nvSpPr>
            <p:cNvPr id="146520" name="Line 88"/>
            <p:cNvSpPr>
              <a:spLocks noChangeShapeType="1"/>
            </p:cNvSpPr>
            <p:nvPr/>
          </p:nvSpPr>
          <p:spPr bwMode="auto">
            <a:xfrm flipV="1">
              <a:off x="2302" y="2614"/>
              <a:ext cx="499" cy="18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6521" name="Text Box 89"/>
            <p:cNvSpPr txBox="1">
              <a:spLocks noChangeArrowheads="1"/>
            </p:cNvSpPr>
            <p:nvPr/>
          </p:nvSpPr>
          <p:spPr bwMode="auto">
            <a:xfrm>
              <a:off x="3617" y="2442"/>
              <a:ext cx="453" cy="343"/>
            </a:xfrm>
            <a:prstGeom prst="rect">
              <a:avLst/>
            </a:prstGeom>
            <a:noFill/>
            <a:ln w="254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chemeClr val="folHlink"/>
                  </a:solidFill>
                </a:rPr>
                <a:t>I</a:t>
              </a:r>
              <a:endParaRPr lang="ru-RU" sz="2800" baseline="30000">
                <a:solidFill>
                  <a:schemeClr val="folHlink"/>
                </a:solidFill>
                <a:sym typeface="Symbol" pitchFamily="18" charset="2"/>
              </a:endParaRPr>
            </a:p>
          </p:txBody>
        </p:sp>
        <p:sp>
          <p:nvSpPr>
            <p:cNvPr id="146522" name="Line 90"/>
            <p:cNvSpPr>
              <a:spLocks noChangeShapeType="1"/>
            </p:cNvSpPr>
            <p:nvPr/>
          </p:nvSpPr>
          <p:spPr bwMode="auto">
            <a:xfrm>
              <a:off x="3254" y="2614"/>
              <a:ext cx="36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6525" name="Text Box 93"/>
            <p:cNvSpPr txBox="1">
              <a:spLocks noChangeArrowheads="1"/>
            </p:cNvSpPr>
            <p:nvPr/>
          </p:nvSpPr>
          <p:spPr bwMode="auto">
            <a:xfrm>
              <a:off x="2312" y="3524"/>
              <a:ext cx="393" cy="26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800"/>
                <a:t>F=</a:t>
              </a:r>
              <a:r>
                <a:rPr lang="en-GB" sz="2800">
                  <a:sym typeface="Symbol" pitchFamily="18" charset="2"/>
                </a:rPr>
                <a:t>v</a:t>
              </a:r>
              <a:endParaRPr lang="en-GB" sz="2800">
                <a:solidFill>
                  <a:schemeClr val="folHlink"/>
                </a:solidFill>
                <a:sym typeface="Symbol" pitchFamily="18" charset="2"/>
              </a:endParaRPr>
            </a:p>
          </p:txBody>
        </p:sp>
        <p:sp>
          <p:nvSpPr>
            <p:cNvPr id="146526" name="Text Box 94"/>
            <p:cNvSpPr txBox="1">
              <a:spLocks noChangeArrowheads="1"/>
            </p:cNvSpPr>
            <p:nvPr/>
          </p:nvSpPr>
          <p:spPr bwMode="auto">
            <a:xfrm>
              <a:off x="3229" y="3524"/>
              <a:ext cx="553" cy="26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800"/>
                <a:t>F=</a:t>
              </a:r>
              <a:r>
                <a:rPr lang="en-GB" sz="2800">
                  <a:sym typeface="Symbol" pitchFamily="18" charset="2"/>
                </a:rPr>
                <a:t>v</a:t>
              </a:r>
              <a:endParaRPr lang="en-GB" sz="2800">
                <a:solidFill>
                  <a:schemeClr val="folHlink"/>
                </a:solidFill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58" name="Line 54"/>
          <p:cNvSpPr>
            <a:spLocks noChangeShapeType="1"/>
          </p:cNvSpPr>
          <p:nvPr/>
        </p:nvSpPr>
        <p:spPr bwMode="auto">
          <a:xfrm>
            <a:off x="7904163" y="3476625"/>
            <a:ext cx="4762" cy="202565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49556" name="Line 52"/>
          <p:cNvSpPr>
            <a:spLocks noChangeShapeType="1"/>
          </p:cNvSpPr>
          <p:nvPr/>
        </p:nvSpPr>
        <p:spPr bwMode="auto">
          <a:xfrm>
            <a:off x="5983288" y="1971675"/>
            <a:ext cx="0" cy="3455988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Compatible insertions</a:t>
            </a:r>
            <a:endParaRPr lang="en-GB"/>
          </a:p>
        </p:txBody>
      </p:sp>
      <p:sp>
        <p:nvSpPr>
          <p:cNvPr id="149507" name="Text Box 3"/>
          <p:cNvSpPr txBox="1">
            <a:spLocks noChangeArrowheads="1"/>
          </p:cNvSpPr>
          <p:nvPr/>
        </p:nvSpPr>
        <p:spPr bwMode="auto">
          <a:xfrm>
            <a:off x="6821488" y="4297363"/>
            <a:ext cx="479425" cy="431800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accent2"/>
                </a:solidFill>
              </a:rPr>
              <a:t>lds-</a:t>
            </a:r>
            <a:endParaRPr lang="en-GB" b="0">
              <a:solidFill>
                <a:schemeClr val="accent2"/>
              </a:solidFill>
            </a:endParaRPr>
          </a:p>
        </p:txBody>
      </p:sp>
      <p:sp>
        <p:nvSpPr>
          <p:cNvPr id="149508" name="Text Box 4"/>
          <p:cNvSpPr txBox="1">
            <a:spLocks noChangeArrowheads="1"/>
          </p:cNvSpPr>
          <p:nvPr/>
        </p:nvSpPr>
        <p:spPr bwMode="auto">
          <a:xfrm>
            <a:off x="6424613" y="3476625"/>
            <a:ext cx="295275" cy="431800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accent2"/>
                </a:solidFill>
              </a:rPr>
              <a:t>d-</a:t>
            </a:r>
            <a:endParaRPr lang="en-GB" b="0">
              <a:solidFill>
                <a:schemeClr val="accent2"/>
              </a:solidFill>
            </a:endParaRPr>
          </a:p>
        </p:txBody>
      </p:sp>
      <p:sp>
        <p:nvSpPr>
          <p:cNvPr id="149509" name="Text Box 5"/>
          <p:cNvSpPr txBox="1">
            <a:spLocks noChangeArrowheads="1"/>
          </p:cNvSpPr>
          <p:nvPr/>
        </p:nvSpPr>
        <p:spPr bwMode="auto">
          <a:xfrm>
            <a:off x="7499350" y="4297363"/>
            <a:ext cx="817563" cy="431800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accent1"/>
                </a:solidFill>
              </a:rPr>
              <a:t>ldtack-</a:t>
            </a:r>
            <a:endParaRPr lang="en-GB" b="0">
              <a:solidFill>
                <a:schemeClr val="accent1"/>
              </a:solidFill>
            </a:endParaRPr>
          </a:p>
        </p:txBody>
      </p:sp>
      <p:sp>
        <p:nvSpPr>
          <p:cNvPr id="149510" name="Text Box 6"/>
          <p:cNvSpPr txBox="1">
            <a:spLocks noChangeArrowheads="1"/>
          </p:cNvSpPr>
          <p:nvPr/>
        </p:nvSpPr>
        <p:spPr bwMode="auto">
          <a:xfrm>
            <a:off x="2424113" y="3473450"/>
            <a:ext cx="881062" cy="431800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accent1"/>
                </a:solidFill>
              </a:rPr>
              <a:t>ldtack+</a:t>
            </a:r>
            <a:endParaRPr lang="en-GB" b="0">
              <a:solidFill>
                <a:schemeClr val="accent1"/>
              </a:solidFill>
            </a:endParaRPr>
          </a:p>
        </p:txBody>
      </p:sp>
      <p:sp>
        <p:nvSpPr>
          <p:cNvPr id="149511" name="Text Box 7"/>
          <p:cNvSpPr txBox="1">
            <a:spLocks noChangeArrowheads="1"/>
          </p:cNvSpPr>
          <p:nvPr/>
        </p:nvSpPr>
        <p:spPr bwMode="auto">
          <a:xfrm>
            <a:off x="5035550" y="3476625"/>
            <a:ext cx="506413" cy="431800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accent1"/>
                </a:solidFill>
              </a:rPr>
              <a:t>dsr-</a:t>
            </a:r>
            <a:endParaRPr lang="en-GB" b="0">
              <a:solidFill>
                <a:schemeClr val="accent1"/>
              </a:solidFill>
            </a:endParaRPr>
          </a:p>
        </p:txBody>
      </p:sp>
      <p:sp>
        <p:nvSpPr>
          <p:cNvPr id="149512" name="Text Box 8"/>
          <p:cNvSpPr txBox="1">
            <a:spLocks noChangeArrowheads="1"/>
          </p:cNvSpPr>
          <p:nvPr/>
        </p:nvSpPr>
        <p:spPr bwMode="auto">
          <a:xfrm>
            <a:off x="4067175" y="3473450"/>
            <a:ext cx="823913" cy="431800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accent2"/>
                </a:solidFill>
              </a:rPr>
              <a:t>dtack+</a:t>
            </a:r>
            <a:endParaRPr lang="en-GB" b="0">
              <a:solidFill>
                <a:schemeClr val="accent2"/>
              </a:solidFill>
            </a:endParaRPr>
          </a:p>
        </p:txBody>
      </p:sp>
      <p:sp>
        <p:nvSpPr>
          <p:cNvPr id="149513" name="Text Box 9"/>
          <p:cNvSpPr txBox="1">
            <a:spLocks noChangeArrowheads="1"/>
          </p:cNvSpPr>
          <p:nvPr/>
        </p:nvSpPr>
        <p:spPr bwMode="auto">
          <a:xfrm>
            <a:off x="3524250" y="3476625"/>
            <a:ext cx="358775" cy="431800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accent2"/>
                </a:solidFill>
              </a:rPr>
              <a:t>d+</a:t>
            </a:r>
            <a:endParaRPr lang="en-GB" b="0">
              <a:solidFill>
                <a:schemeClr val="accent2"/>
              </a:solidFill>
            </a:endParaRPr>
          </a:p>
        </p:txBody>
      </p:sp>
      <p:sp>
        <p:nvSpPr>
          <p:cNvPr id="149514" name="Text Box 10"/>
          <p:cNvSpPr txBox="1">
            <a:spLocks noChangeArrowheads="1"/>
          </p:cNvSpPr>
          <p:nvPr/>
        </p:nvSpPr>
        <p:spPr bwMode="auto">
          <a:xfrm>
            <a:off x="6816725" y="2657475"/>
            <a:ext cx="760413" cy="431800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accent2"/>
                </a:solidFill>
              </a:rPr>
              <a:t>dtack-</a:t>
            </a:r>
            <a:endParaRPr lang="en-GB" b="0">
              <a:solidFill>
                <a:schemeClr val="accent2"/>
              </a:solidFill>
            </a:endParaRPr>
          </a:p>
        </p:txBody>
      </p:sp>
      <p:sp>
        <p:nvSpPr>
          <p:cNvPr id="149515" name="Text Box 11"/>
          <p:cNvSpPr txBox="1">
            <a:spLocks noChangeArrowheads="1"/>
          </p:cNvSpPr>
          <p:nvPr/>
        </p:nvSpPr>
        <p:spPr bwMode="auto">
          <a:xfrm>
            <a:off x="85725" y="3473450"/>
            <a:ext cx="569913" cy="431800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accent1"/>
                </a:solidFill>
              </a:rPr>
              <a:t>dsr+</a:t>
            </a:r>
            <a:endParaRPr lang="en-GB" b="0">
              <a:solidFill>
                <a:schemeClr val="accent1"/>
              </a:solidFill>
            </a:endParaRPr>
          </a:p>
        </p:txBody>
      </p:sp>
      <p:sp>
        <p:nvSpPr>
          <p:cNvPr id="149516" name="Text Box 12"/>
          <p:cNvSpPr txBox="1">
            <a:spLocks noChangeArrowheads="1"/>
          </p:cNvSpPr>
          <p:nvPr/>
        </p:nvSpPr>
        <p:spPr bwMode="auto">
          <a:xfrm>
            <a:off x="1725613" y="3473450"/>
            <a:ext cx="542925" cy="431800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accent2"/>
                </a:solidFill>
              </a:rPr>
              <a:t>lds+</a:t>
            </a:r>
            <a:endParaRPr lang="en-GB" b="0">
              <a:solidFill>
                <a:schemeClr val="accent2"/>
              </a:solidFill>
            </a:endParaRPr>
          </a:p>
        </p:txBody>
      </p:sp>
      <p:cxnSp>
        <p:nvCxnSpPr>
          <p:cNvPr id="149517" name="AutoShape 13"/>
          <p:cNvCxnSpPr>
            <a:cxnSpLocks noChangeShapeType="1"/>
            <a:stCxn id="149515" idx="3"/>
            <a:endCxn id="149531" idx="1"/>
          </p:cNvCxnSpPr>
          <p:nvPr/>
        </p:nvCxnSpPr>
        <p:spPr bwMode="auto">
          <a:xfrm>
            <a:off x="673100" y="3689350"/>
            <a:ext cx="209550" cy="1588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cxnSp>
        <p:nvCxnSpPr>
          <p:cNvPr id="149518" name="AutoShape 14"/>
          <p:cNvCxnSpPr>
            <a:cxnSpLocks noChangeShapeType="1"/>
            <a:stCxn id="149516" idx="3"/>
            <a:endCxn id="149510" idx="1"/>
          </p:cNvCxnSpPr>
          <p:nvPr/>
        </p:nvCxnSpPr>
        <p:spPr bwMode="auto">
          <a:xfrm>
            <a:off x="2286000" y="3689350"/>
            <a:ext cx="120650" cy="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cxnSp>
        <p:nvCxnSpPr>
          <p:cNvPr id="149519" name="AutoShape 15"/>
          <p:cNvCxnSpPr>
            <a:cxnSpLocks noChangeShapeType="1"/>
            <a:stCxn id="149510" idx="3"/>
            <a:endCxn id="149513" idx="1"/>
          </p:cNvCxnSpPr>
          <p:nvPr/>
        </p:nvCxnSpPr>
        <p:spPr bwMode="auto">
          <a:xfrm>
            <a:off x="3322638" y="3689350"/>
            <a:ext cx="184150" cy="3175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cxnSp>
        <p:nvCxnSpPr>
          <p:cNvPr id="149520" name="AutoShape 16"/>
          <p:cNvCxnSpPr>
            <a:cxnSpLocks noChangeShapeType="1"/>
            <a:stCxn id="149511" idx="3"/>
            <a:endCxn id="149533" idx="1"/>
          </p:cNvCxnSpPr>
          <p:nvPr/>
        </p:nvCxnSpPr>
        <p:spPr bwMode="auto">
          <a:xfrm flipV="1">
            <a:off x="5559425" y="3690938"/>
            <a:ext cx="127000" cy="1587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cxnSp>
        <p:nvCxnSpPr>
          <p:cNvPr id="149521" name="AutoShape 17"/>
          <p:cNvCxnSpPr>
            <a:cxnSpLocks noChangeShapeType="1"/>
            <a:stCxn id="149507" idx="3"/>
            <a:endCxn id="149509" idx="1"/>
          </p:cNvCxnSpPr>
          <p:nvPr/>
        </p:nvCxnSpPr>
        <p:spPr bwMode="auto">
          <a:xfrm>
            <a:off x="7318375" y="4513263"/>
            <a:ext cx="163513" cy="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cxnSp>
        <p:nvCxnSpPr>
          <p:cNvPr id="149522" name="AutoShape 18"/>
          <p:cNvCxnSpPr>
            <a:cxnSpLocks noChangeShapeType="1"/>
            <a:stCxn id="149513" idx="3"/>
            <a:endCxn id="149512" idx="1"/>
          </p:cNvCxnSpPr>
          <p:nvPr/>
        </p:nvCxnSpPr>
        <p:spPr bwMode="auto">
          <a:xfrm flipV="1">
            <a:off x="3900488" y="3689350"/>
            <a:ext cx="149225" cy="3175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cxnSp>
        <p:nvCxnSpPr>
          <p:cNvPr id="149523" name="AutoShape 19"/>
          <p:cNvCxnSpPr>
            <a:cxnSpLocks noChangeShapeType="1"/>
            <a:stCxn id="149512" idx="3"/>
            <a:endCxn id="149511" idx="1"/>
          </p:cNvCxnSpPr>
          <p:nvPr/>
        </p:nvCxnSpPr>
        <p:spPr bwMode="auto">
          <a:xfrm>
            <a:off x="4908550" y="3689350"/>
            <a:ext cx="109538" cy="3175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cxnSp>
        <p:nvCxnSpPr>
          <p:cNvPr id="149524" name="AutoShape 20"/>
          <p:cNvCxnSpPr>
            <a:cxnSpLocks noChangeShapeType="1"/>
            <a:stCxn id="149508" idx="0"/>
            <a:endCxn id="149514" idx="1"/>
          </p:cNvCxnSpPr>
          <p:nvPr/>
        </p:nvCxnSpPr>
        <p:spPr bwMode="auto">
          <a:xfrm flipV="1">
            <a:off x="6572250" y="2873375"/>
            <a:ext cx="227013" cy="585788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sp>
        <p:nvSpPr>
          <p:cNvPr id="149525" name="Text Box 21" descr="Dashed downward diagonal"/>
          <p:cNvSpPr txBox="1">
            <a:spLocks noChangeArrowheads="1"/>
          </p:cNvSpPr>
          <p:nvPr/>
        </p:nvSpPr>
        <p:spPr bwMode="auto">
          <a:xfrm>
            <a:off x="8537575" y="3455988"/>
            <a:ext cx="598488" cy="431800"/>
          </a:xfrm>
          <a:prstGeom prst="rect">
            <a:avLst/>
          </a:prstGeom>
          <a:pattFill prst="dashDnDiag">
            <a:fgClr>
              <a:schemeClr val="tx1">
                <a:alpha val="30000"/>
              </a:schemeClr>
            </a:fgClr>
            <a:bgClr>
              <a:schemeClr val="bg1">
                <a:alpha val="30000"/>
              </a:schemeClr>
            </a:bgClr>
          </a:pattFill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folHlink"/>
                </a:solidFill>
              </a:rPr>
              <a:t>csc+</a:t>
            </a:r>
            <a:endParaRPr lang="en-GB" b="0">
              <a:solidFill>
                <a:schemeClr val="folHlink"/>
              </a:solidFill>
            </a:endParaRPr>
          </a:p>
        </p:txBody>
      </p:sp>
      <p:sp>
        <p:nvSpPr>
          <p:cNvPr id="149526" name="Text Box 22"/>
          <p:cNvSpPr txBox="1">
            <a:spLocks noChangeArrowheads="1"/>
          </p:cNvSpPr>
          <p:nvPr/>
        </p:nvSpPr>
        <p:spPr bwMode="auto">
          <a:xfrm>
            <a:off x="7704138" y="2657475"/>
            <a:ext cx="569912" cy="431800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accent1"/>
                </a:solidFill>
              </a:rPr>
              <a:t>dsr+</a:t>
            </a:r>
            <a:endParaRPr lang="en-GB" b="0">
              <a:solidFill>
                <a:schemeClr val="accent1"/>
              </a:solidFill>
            </a:endParaRPr>
          </a:p>
        </p:txBody>
      </p:sp>
      <p:cxnSp>
        <p:nvCxnSpPr>
          <p:cNvPr id="149527" name="AutoShape 23"/>
          <p:cNvCxnSpPr>
            <a:cxnSpLocks noChangeShapeType="1"/>
            <a:stCxn id="149508" idx="2"/>
            <a:endCxn id="149507" idx="1"/>
          </p:cNvCxnSpPr>
          <p:nvPr/>
        </p:nvCxnSpPr>
        <p:spPr bwMode="auto">
          <a:xfrm>
            <a:off x="6572250" y="3925888"/>
            <a:ext cx="231775" cy="587375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cxnSp>
        <p:nvCxnSpPr>
          <p:cNvPr id="149528" name="AutoShape 24"/>
          <p:cNvCxnSpPr>
            <a:cxnSpLocks noChangeShapeType="1"/>
            <a:stCxn id="149509" idx="3"/>
            <a:endCxn id="149525" idx="2"/>
          </p:cNvCxnSpPr>
          <p:nvPr/>
        </p:nvCxnSpPr>
        <p:spPr bwMode="auto">
          <a:xfrm flipV="1">
            <a:off x="8334375" y="3905250"/>
            <a:ext cx="503238" cy="608013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cxnSp>
        <p:nvCxnSpPr>
          <p:cNvPr id="149529" name="AutoShape 25"/>
          <p:cNvCxnSpPr>
            <a:cxnSpLocks noChangeShapeType="1"/>
            <a:stCxn id="149514" idx="3"/>
            <a:endCxn id="149526" idx="1"/>
          </p:cNvCxnSpPr>
          <p:nvPr/>
        </p:nvCxnSpPr>
        <p:spPr bwMode="auto">
          <a:xfrm>
            <a:off x="7594600" y="2873375"/>
            <a:ext cx="92075" cy="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cxnSp>
        <p:nvCxnSpPr>
          <p:cNvPr id="149530" name="AutoShape 26"/>
          <p:cNvCxnSpPr>
            <a:cxnSpLocks noChangeShapeType="1"/>
            <a:stCxn id="149526" idx="3"/>
            <a:endCxn id="149525" idx="0"/>
          </p:cNvCxnSpPr>
          <p:nvPr/>
        </p:nvCxnSpPr>
        <p:spPr bwMode="auto">
          <a:xfrm>
            <a:off x="8291513" y="2873375"/>
            <a:ext cx="546100" cy="56515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sp>
        <p:nvSpPr>
          <p:cNvPr id="149531" name="Text Box 27"/>
          <p:cNvSpPr txBox="1">
            <a:spLocks noChangeArrowheads="1"/>
          </p:cNvSpPr>
          <p:nvPr/>
        </p:nvSpPr>
        <p:spPr bwMode="auto">
          <a:xfrm>
            <a:off x="900113" y="3475038"/>
            <a:ext cx="598487" cy="431800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folHlink"/>
                </a:solidFill>
              </a:rPr>
              <a:t>csc+</a:t>
            </a:r>
            <a:endParaRPr lang="en-GB" b="0">
              <a:solidFill>
                <a:schemeClr val="folHlink"/>
              </a:solidFill>
            </a:endParaRPr>
          </a:p>
        </p:txBody>
      </p:sp>
      <p:cxnSp>
        <p:nvCxnSpPr>
          <p:cNvPr id="149532" name="AutoShape 28"/>
          <p:cNvCxnSpPr>
            <a:cxnSpLocks noChangeShapeType="1"/>
            <a:stCxn id="149531" idx="3"/>
            <a:endCxn id="149516" idx="1"/>
          </p:cNvCxnSpPr>
          <p:nvPr/>
        </p:nvCxnSpPr>
        <p:spPr bwMode="auto">
          <a:xfrm flipV="1">
            <a:off x="1516063" y="3689350"/>
            <a:ext cx="192087" cy="1588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sp>
        <p:nvSpPr>
          <p:cNvPr id="149533" name="Text Box 29"/>
          <p:cNvSpPr txBox="1">
            <a:spLocks noChangeArrowheads="1"/>
          </p:cNvSpPr>
          <p:nvPr/>
        </p:nvSpPr>
        <p:spPr bwMode="auto">
          <a:xfrm>
            <a:off x="5703888" y="3475038"/>
            <a:ext cx="534987" cy="431800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folHlink"/>
                </a:solidFill>
              </a:rPr>
              <a:t>csc-</a:t>
            </a:r>
            <a:endParaRPr lang="en-GB" b="0">
              <a:solidFill>
                <a:schemeClr val="folHlink"/>
              </a:solidFill>
            </a:endParaRPr>
          </a:p>
        </p:txBody>
      </p:sp>
      <p:cxnSp>
        <p:nvCxnSpPr>
          <p:cNvPr id="149534" name="AutoShape 30"/>
          <p:cNvCxnSpPr>
            <a:cxnSpLocks noChangeShapeType="1"/>
            <a:stCxn id="149533" idx="3"/>
            <a:endCxn id="149508" idx="1"/>
          </p:cNvCxnSpPr>
          <p:nvPr/>
        </p:nvCxnSpPr>
        <p:spPr bwMode="auto">
          <a:xfrm>
            <a:off x="6256338" y="3690938"/>
            <a:ext cx="150812" cy="1587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sp>
        <p:nvSpPr>
          <p:cNvPr id="149535" name="Text Box 31"/>
          <p:cNvSpPr txBox="1">
            <a:spLocks noChangeArrowheads="1"/>
          </p:cNvSpPr>
          <p:nvPr/>
        </p:nvSpPr>
        <p:spPr bwMode="auto">
          <a:xfrm>
            <a:off x="250825" y="5502275"/>
            <a:ext cx="339407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/>
              <a:t>F =</a:t>
            </a:r>
            <a:r>
              <a:rPr lang="en-GB" sz="2800">
                <a:sym typeface="Symbol" pitchFamily="18" charset="2"/>
              </a:rPr>
              <a:t></a:t>
            </a:r>
            <a:r>
              <a:rPr lang="en-GB" sz="2800">
                <a:solidFill>
                  <a:schemeClr val="accent1"/>
                </a:solidFill>
              </a:rPr>
              <a:t>ldtack</a:t>
            </a:r>
            <a:r>
              <a:rPr lang="en-GB" sz="2800">
                <a:sym typeface="Symbol" pitchFamily="18" charset="2"/>
              </a:rPr>
              <a:t> </a:t>
            </a:r>
            <a:r>
              <a:rPr lang="en-GB" sz="2800">
                <a:solidFill>
                  <a:schemeClr val="folHlink"/>
                </a:solidFill>
                <a:sym typeface="Symbol" pitchFamily="18" charset="2"/>
              </a:rPr>
              <a:t>csc</a:t>
            </a:r>
          </a:p>
        </p:txBody>
      </p:sp>
      <p:sp>
        <p:nvSpPr>
          <p:cNvPr id="149560" name="Text Box 56"/>
          <p:cNvSpPr txBox="1">
            <a:spLocks noChangeArrowheads="1"/>
          </p:cNvSpPr>
          <p:nvPr/>
        </p:nvSpPr>
        <p:spPr bwMode="auto">
          <a:xfrm>
            <a:off x="2987675" y="4797425"/>
            <a:ext cx="623888" cy="4270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/>
              <a:t>F=</a:t>
            </a:r>
            <a:r>
              <a:rPr lang="en-GB" sz="2800">
                <a:sym typeface="Symbol" pitchFamily="18" charset="2"/>
              </a:rPr>
              <a:t>1</a:t>
            </a:r>
            <a:endParaRPr lang="en-GB" sz="2800">
              <a:solidFill>
                <a:schemeClr val="folHlink"/>
              </a:solidFill>
              <a:sym typeface="Symbol" pitchFamily="18" charset="2"/>
            </a:endParaRPr>
          </a:p>
        </p:txBody>
      </p:sp>
      <p:sp>
        <p:nvSpPr>
          <p:cNvPr id="149561" name="Text Box 57"/>
          <p:cNvSpPr txBox="1">
            <a:spLocks noChangeArrowheads="1"/>
          </p:cNvSpPr>
          <p:nvPr/>
        </p:nvSpPr>
        <p:spPr bwMode="auto">
          <a:xfrm>
            <a:off x="6659563" y="1989138"/>
            <a:ext cx="623887" cy="427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dirty="0"/>
              <a:t>F=</a:t>
            </a:r>
            <a:r>
              <a:rPr lang="en-GB" sz="2800" dirty="0">
                <a:sym typeface="Symbol" pitchFamily="18" charset="2"/>
              </a:rPr>
              <a:t>0</a:t>
            </a:r>
            <a:endParaRPr lang="en-GB" sz="2800" dirty="0">
              <a:solidFill>
                <a:schemeClr val="folHlink"/>
              </a:solidFill>
              <a:sym typeface="Symbol" pitchFamily="18" charset="2"/>
            </a:endParaRPr>
          </a:p>
        </p:txBody>
      </p:sp>
      <p:sp>
        <p:nvSpPr>
          <p:cNvPr id="149562" name="Text Box 58"/>
          <p:cNvSpPr txBox="1">
            <a:spLocks noChangeArrowheads="1"/>
          </p:cNvSpPr>
          <p:nvPr/>
        </p:nvSpPr>
        <p:spPr bwMode="auto">
          <a:xfrm>
            <a:off x="8262938" y="4987925"/>
            <a:ext cx="623887" cy="4270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/>
              <a:t>F=</a:t>
            </a:r>
            <a:r>
              <a:rPr lang="en-GB" sz="2800">
                <a:sym typeface="Symbol" pitchFamily="18" charset="2"/>
              </a:rPr>
              <a:t>1</a:t>
            </a:r>
            <a:endParaRPr lang="en-GB" sz="2800">
              <a:solidFill>
                <a:schemeClr val="folHlink"/>
              </a:solidFill>
              <a:sym typeface="Symbol" pitchFamily="18" charset="2"/>
            </a:endParaRPr>
          </a:p>
        </p:txBody>
      </p:sp>
      <p:grpSp>
        <p:nvGrpSpPr>
          <p:cNvPr id="149584" name="Group 80"/>
          <p:cNvGrpSpPr>
            <a:grpSpLocks/>
          </p:cNvGrpSpPr>
          <p:nvPr/>
        </p:nvGrpSpPr>
        <p:grpSpPr bwMode="auto">
          <a:xfrm>
            <a:off x="2051050" y="3468688"/>
            <a:ext cx="6786563" cy="2949575"/>
            <a:chOff x="1292" y="2464"/>
            <a:chExt cx="4275" cy="1858"/>
          </a:xfrm>
        </p:grpSpPr>
        <p:sp>
          <p:nvSpPr>
            <p:cNvPr id="149585" name="Line 81"/>
            <p:cNvSpPr>
              <a:spLocks noChangeShapeType="1"/>
            </p:cNvSpPr>
            <p:nvPr/>
          </p:nvSpPr>
          <p:spPr bwMode="auto">
            <a:xfrm>
              <a:off x="5250" y="2803"/>
              <a:ext cx="317" cy="323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9586" name="Line 82"/>
            <p:cNvSpPr>
              <a:spLocks noChangeShapeType="1"/>
            </p:cNvSpPr>
            <p:nvPr/>
          </p:nvSpPr>
          <p:spPr bwMode="auto">
            <a:xfrm flipH="1">
              <a:off x="4306" y="3304"/>
              <a:ext cx="14" cy="302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9587" name="Line 83"/>
            <p:cNvSpPr>
              <a:spLocks noChangeShapeType="1"/>
            </p:cNvSpPr>
            <p:nvPr/>
          </p:nvSpPr>
          <p:spPr bwMode="auto">
            <a:xfrm flipH="1">
              <a:off x="4320" y="3264"/>
              <a:ext cx="440" cy="223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9588" name="Line 84"/>
            <p:cNvSpPr>
              <a:spLocks noChangeShapeType="1"/>
            </p:cNvSpPr>
            <p:nvPr/>
          </p:nvSpPr>
          <p:spPr bwMode="auto">
            <a:xfrm flipH="1" flipV="1">
              <a:off x="3787" y="2743"/>
              <a:ext cx="510" cy="744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9589" name="Line 85"/>
            <p:cNvSpPr>
              <a:spLocks noChangeShapeType="1"/>
            </p:cNvSpPr>
            <p:nvPr/>
          </p:nvSpPr>
          <p:spPr bwMode="auto">
            <a:xfrm flipH="1">
              <a:off x="4145" y="3573"/>
              <a:ext cx="14" cy="302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9590" name="Line 86"/>
            <p:cNvSpPr>
              <a:spLocks noChangeShapeType="1"/>
            </p:cNvSpPr>
            <p:nvPr/>
          </p:nvSpPr>
          <p:spPr bwMode="auto">
            <a:xfrm flipH="1">
              <a:off x="4160" y="3273"/>
              <a:ext cx="688" cy="448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9591" name="Line 87"/>
            <p:cNvSpPr>
              <a:spLocks noChangeShapeType="1"/>
            </p:cNvSpPr>
            <p:nvPr/>
          </p:nvSpPr>
          <p:spPr bwMode="auto">
            <a:xfrm flipH="1">
              <a:off x="4031" y="3781"/>
              <a:ext cx="14" cy="302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9592" name="Line 88"/>
            <p:cNvSpPr>
              <a:spLocks noChangeShapeType="1"/>
            </p:cNvSpPr>
            <p:nvPr/>
          </p:nvSpPr>
          <p:spPr bwMode="auto">
            <a:xfrm flipH="1" flipV="1">
              <a:off x="2835" y="2743"/>
              <a:ext cx="1288" cy="969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9593" name="Line 89"/>
            <p:cNvSpPr>
              <a:spLocks noChangeShapeType="1"/>
            </p:cNvSpPr>
            <p:nvPr/>
          </p:nvSpPr>
          <p:spPr bwMode="auto">
            <a:xfrm flipH="1">
              <a:off x="4050" y="3273"/>
              <a:ext cx="871" cy="695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9594" name="Line 90"/>
            <p:cNvSpPr>
              <a:spLocks noChangeShapeType="1"/>
            </p:cNvSpPr>
            <p:nvPr/>
          </p:nvSpPr>
          <p:spPr bwMode="auto">
            <a:xfrm flipH="1">
              <a:off x="3909" y="4020"/>
              <a:ext cx="14" cy="302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9595" name="Line 91"/>
            <p:cNvSpPr>
              <a:spLocks noChangeShapeType="1"/>
            </p:cNvSpPr>
            <p:nvPr/>
          </p:nvSpPr>
          <p:spPr bwMode="auto">
            <a:xfrm flipH="1" flipV="1">
              <a:off x="2296" y="2756"/>
              <a:ext cx="1726" cy="1167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9596" name="Line 92"/>
            <p:cNvSpPr>
              <a:spLocks noChangeShapeType="1"/>
            </p:cNvSpPr>
            <p:nvPr/>
          </p:nvSpPr>
          <p:spPr bwMode="auto">
            <a:xfrm flipH="1">
              <a:off x="3931" y="3262"/>
              <a:ext cx="1105" cy="962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9597" name="Line 93"/>
            <p:cNvSpPr>
              <a:spLocks noChangeShapeType="1"/>
            </p:cNvSpPr>
            <p:nvPr/>
          </p:nvSpPr>
          <p:spPr bwMode="auto">
            <a:xfrm flipH="1" flipV="1">
              <a:off x="1292" y="2756"/>
              <a:ext cx="2615" cy="1454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9598" name="Line 94"/>
            <p:cNvSpPr>
              <a:spLocks noChangeShapeType="1"/>
            </p:cNvSpPr>
            <p:nvPr/>
          </p:nvSpPr>
          <p:spPr bwMode="auto">
            <a:xfrm flipH="1">
              <a:off x="4610" y="2464"/>
              <a:ext cx="14" cy="302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9599" name="Line 95"/>
            <p:cNvSpPr>
              <a:spLocks noChangeShapeType="1"/>
            </p:cNvSpPr>
            <p:nvPr/>
          </p:nvSpPr>
          <p:spPr bwMode="auto">
            <a:xfrm flipH="1" flipV="1">
              <a:off x="4626" y="2606"/>
              <a:ext cx="339" cy="384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9600" name="Line 96"/>
            <p:cNvSpPr>
              <a:spLocks noChangeShapeType="1"/>
            </p:cNvSpPr>
            <p:nvPr/>
          </p:nvSpPr>
          <p:spPr bwMode="auto">
            <a:xfrm flipH="1">
              <a:off x="4242" y="2606"/>
              <a:ext cx="357" cy="4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1187450" y="1484313"/>
            <a:ext cx="5953480" cy="3298825"/>
            <a:chOff x="1187450" y="1484313"/>
            <a:chExt cx="5953480" cy="3298825"/>
          </a:xfrm>
        </p:grpSpPr>
        <p:sp>
          <p:nvSpPr>
            <p:cNvPr id="149565" name="Line 61"/>
            <p:cNvSpPr>
              <a:spLocks noChangeShapeType="1"/>
            </p:cNvSpPr>
            <p:nvPr/>
          </p:nvSpPr>
          <p:spPr bwMode="auto">
            <a:xfrm flipH="1">
              <a:off x="6313488" y="3462338"/>
              <a:ext cx="22225" cy="479425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9566" name="Line 62"/>
            <p:cNvSpPr>
              <a:spLocks noChangeShapeType="1"/>
            </p:cNvSpPr>
            <p:nvPr/>
          </p:nvSpPr>
          <p:spPr bwMode="auto">
            <a:xfrm flipV="1">
              <a:off x="6351587" y="2711451"/>
              <a:ext cx="441325" cy="0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9567" name="Line 63"/>
            <p:cNvSpPr>
              <a:spLocks noChangeShapeType="1"/>
            </p:cNvSpPr>
            <p:nvPr/>
          </p:nvSpPr>
          <p:spPr bwMode="auto">
            <a:xfrm flipV="1">
              <a:off x="6048375" y="2682876"/>
              <a:ext cx="287337" cy="798513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9568" name="Line 64"/>
            <p:cNvSpPr>
              <a:spLocks noChangeShapeType="1"/>
            </p:cNvSpPr>
            <p:nvPr/>
          </p:nvSpPr>
          <p:spPr bwMode="auto">
            <a:xfrm>
              <a:off x="6349439" y="2470058"/>
              <a:ext cx="11112" cy="479425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9569" name="Line 65"/>
            <p:cNvSpPr>
              <a:spLocks noChangeShapeType="1"/>
            </p:cNvSpPr>
            <p:nvPr/>
          </p:nvSpPr>
          <p:spPr bwMode="auto">
            <a:xfrm flipH="1">
              <a:off x="5292725" y="2874963"/>
              <a:ext cx="22225" cy="479425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9570" name="Line 66"/>
            <p:cNvSpPr>
              <a:spLocks noChangeShapeType="1"/>
            </p:cNvSpPr>
            <p:nvPr/>
          </p:nvSpPr>
          <p:spPr bwMode="auto">
            <a:xfrm flipH="1" flipV="1">
              <a:off x="5292725" y="3114676"/>
              <a:ext cx="498475" cy="365125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9571" name="Line 67"/>
            <p:cNvSpPr>
              <a:spLocks noChangeShapeType="1"/>
            </p:cNvSpPr>
            <p:nvPr/>
          </p:nvSpPr>
          <p:spPr bwMode="auto">
            <a:xfrm flipH="1">
              <a:off x="4500563" y="3114676"/>
              <a:ext cx="766763" cy="365125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9572" name="Line 68"/>
            <p:cNvSpPr>
              <a:spLocks noChangeShapeType="1"/>
            </p:cNvSpPr>
            <p:nvPr/>
          </p:nvSpPr>
          <p:spPr bwMode="auto">
            <a:xfrm flipH="1">
              <a:off x="5149850" y="2443163"/>
              <a:ext cx="22225" cy="479425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9573" name="Line 69"/>
            <p:cNvSpPr>
              <a:spLocks noChangeShapeType="1"/>
            </p:cNvSpPr>
            <p:nvPr/>
          </p:nvSpPr>
          <p:spPr bwMode="auto">
            <a:xfrm flipH="1" flipV="1">
              <a:off x="5172075" y="2682876"/>
              <a:ext cx="692150" cy="796925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9574" name="Line 70"/>
            <p:cNvSpPr>
              <a:spLocks noChangeShapeType="1"/>
            </p:cNvSpPr>
            <p:nvPr/>
          </p:nvSpPr>
          <p:spPr bwMode="auto">
            <a:xfrm flipH="1">
              <a:off x="3700463" y="2711451"/>
              <a:ext cx="1443038" cy="765175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9575" name="Line 71"/>
            <p:cNvSpPr>
              <a:spLocks noChangeShapeType="1"/>
            </p:cNvSpPr>
            <p:nvPr/>
          </p:nvSpPr>
          <p:spPr bwMode="auto">
            <a:xfrm flipH="1">
              <a:off x="4995863" y="1963738"/>
              <a:ext cx="22225" cy="479425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9576" name="Line 72"/>
            <p:cNvSpPr>
              <a:spLocks noChangeShapeType="1"/>
            </p:cNvSpPr>
            <p:nvPr/>
          </p:nvSpPr>
          <p:spPr bwMode="auto">
            <a:xfrm flipH="1" flipV="1">
              <a:off x="5035550" y="2212976"/>
              <a:ext cx="923925" cy="1249363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9577" name="Line 73"/>
            <p:cNvSpPr>
              <a:spLocks noChangeShapeType="1"/>
            </p:cNvSpPr>
            <p:nvPr/>
          </p:nvSpPr>
          <p:spPr bwMode="auto">
            <a:xfrm flipH="1">
              <a:off x="1979613" y="2212976"/>
              <a:ext cx="2970213" cy="1266825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9578" name="Line 74"/>
            <p:cNvSpPr>
              <a:spLocks noChangeShapeType="1"/>
            </p:cNvSpPr>
            <p:nvPr/>
          </p:nvSpPr>
          <p:spPr bwMode="auto">
            <a:xfrm flipH="1">
              <a:off x="4868863" y="1484313"/>
              <a:ext cx="22225" cy="479425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9579" name="Line 75"/>
            <p:cNvSpPr>
              <a:spLocks noChangeShapeType="1"/>
            </p:cNvSpPr>
            <p:nvPr/>
          </p:nvSpPr>
          <p:spPr bwMode="auto">
            <a:xfrm flipH="1" flipV="1">
              <a:off x="4908550" y="1709738"/>
              <a:ext cx="1114425" cy="1770063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9580" name="Line 76"/>
            <p:cNvSpPr>
              <a:spLocks noChangeShapeType="1"/>
            </p:cNvSpPr>
            <p:nvPr/>
          </p:nvSpPr>
          <p:spPr bwMode="auto">
            <a:xfrm flipH="1">
              <a:off x="1187450" y="1709738"/>
              <a:ext cx="3681413" cy="1770063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9581" name="Line 77"/>
            <p:cNvSpPr>
              <a:spLocks noChangeShapeType="1"/>
            </p:cNvSpPr>
            <p:nvPr/>
          </p:nvSpPr>
          <p:spPr bwMode="auto">
            <a:xfrm flipH="1">
              <a:off x="6296025" y="4303713"/>
              <a:ext cx="22225" cy="479425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49582" name="Line 78"/>
            <p:cNvSpPr>
              <a:spLocks noChangeShapeType="1"/>
            </p:cNvSpPr>
            <p:nvPr/>
          </p:nvSpPr>
          <p:spPr bwMode="auto">
            <a:xfrm>
              <a:off x="5959475" y="3913188"/>
              <a:ext cx="339725" cy="627063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9583" name="Line 79"/>
            <p:cNvSpPr>
              <a:spLocks noChangeShapeType="1"/>
            </p:cNvSpPr>
            <p:nvPr/>
          </p:nvSpPr>
          <p:spPr bwMode="auto">
            <a:xfrm>
              <a:off x="6335713" y="4538663"/>
              <a:ext cx="463550" cy="0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Line 62"/>
            <p:cNvSpPr>
              <a:spLocks noChangeShapeType="1"/>
            </p:cNvSpPr>
            <p:nvPr/>
          </p:nvSpPr>
          <p:spPr bwMode="auto">
            <a:xfrm flipV="1">
              <a:off x="6562165" y="2779058"/>
              <a:ext cx="233081" cy="197223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Line 63"/>
            <p:cNvSpPr>
              <a:spLocks noChangeShapeType="1"/>
            </p:cNvSpPr>
            <p:nvPr/>
          </p:nvSpPr>
          <p:spPr bwMode="auto">
            <a:xfrm flipV="1">
              <a:off x="6142038" y="3065928"/>
              <a:ext cx="384268" cy="393231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76" name="Line 64"/>
            <p:cNvSpPr>
              <a:spLocks noChangeShapeType="1"/>
            </p:cNvSpPr>
            <p:nvPr/>
          </p:nvSpPr>
          <p:spPr bwMode="auto">
            <a:xfrm flipH="1">
              <a:off x="6523038" y="2852936"/>
              <a:ext cx="22225" cy="479425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79" name="Freeform 78"/>
            <p:cNvSpPr/>
            <p:nvPr/>
          </p:nvSpPr>
          <p:spPr bwMode="auto">
            <a:xfrm>
              <a:off x="6523037" y="3114675"/>
              <a:ext cx="617893" cy="1182687"/>
            </a:xfrm>
            <a:custGeom>
              <a:avLst/>
              <a:gdLst>
                <a:gd name="connsiteX0" fmla="*/ 0 w 409388"/>
                <a:gd name="connsiteY0" fmla="*/ 0 h 778436"/>
                <a:gd name="connsiteX1" fmla="*/ 403412 w 409388"/>
                <a:gd name="connsiteY1" fmla="*/ 681318 h 778436"/>
                <a:gd name="connsiteX2" fmla="*/ 35859 w 409388"/>
                <a:gd name="connsiteY2" fmla="*/ 582706 h 778436"/>
                <a:gd name="connsiteX0" fmla="*/ 0 w 725895"/>
                <a:gd name="connsiteY0" fmla="*/ 0 h 1166813"/>
                <a:gd name="connsiteX1" fmla="*/ 403412 w 725895"/>
                <a:gd name="connsiteY1" fmla="*/ 681318 h 1166813"/>
                <a:gd name="connsiteX2" fmla="*/ 539131 w 725895"/>
                <a:gd name="connsiteY2" fmla="*/ 1068948 h 1166813"/>
                <a:gd name="connsiteX0" fmla="*/ 0 w 725895"/>
                <a:gd name="connsiteY0" fmla="*/ 0 h 1166813"/>
                <a:gd name="connsiteX1" fmla="*/ 467123 w 725895"/>
                <a:gd name="connsiteY1" fmla="*/ 252974 h 1166813"/>
                <a:gd name="connsiteX2" fmla="*/ 539131 w 725895"/>
                <a:gd name="connsiteY2" fmla="*/ 1068948 h 1166813"/>
                <a:gd name="connsiteX0" fmla="*/ 0 w 725895"/>
                <a:gd name="connsiteY0" fmla="*/ 0 h 1166813"/>
                <a:gd name="connsiteX1" fmla="*/ 467123 w 725895"/>
                <a:gd name="connsiteY1" fmla="*/ 252974 h 1166813"/>
                <a:gd name="connsiteX2" fmla="*/ 539131 w 725895"/>
                <a:gd name="connsiteY2" fmla="*/ 1068948 h 1166813"/>
                <a:gd name="connsiteX0" fmla="*/ 0 w 587782"/>
                <a:gd name="connsiteY0" fmla="*/ 0 h 1068948"/>
                <a:gd name="connsiteX1" fmla="*/ 467123 w 587782"/>
                <a:gd name="connsiteY1" fmla="*/ 252974 h 1068948"/>
                <a:gd name="connsiteX2" fmla="*/ 539131 w 587782"/>
                <a:gd name="connsiteY2" fmla="*/ 1068948 h 1068948"/>
                <a:gd name="connsiteX0" fmla="*/ 0 w 587782"/>
                <a:gd name="connsiteY0" fmla="*/ 0 h 1068948"/>
                <a:gd name="connsiteX1" fmla="*/ 467123 w 587782"/>
                <a:gd name="connsiteY1" fmla="*/ 460935 h 1068948"/>
                <a:gd name="connsiteX2" fmla="*/ 539131 w 587782"/>
                <a:gd name="connsiteY2" fmla="*/ 1068948 h 1068948"/>
                <a:gd name="connsiteX0" fmla="*/ 6085 w 593867"/>
                <a:gd name="connsiteY0" fmla="*/ 96994 h 1165942"/>
                <a:gd name="connsiteX1" fmla="*/ 77854 w 593867"/>
                <a:gd name="connsiteY1" fmla="*/ 76823 h 1165942"/>
                <a:gd name="connsiteX2" fmla="*/ 473208 w 593867"/>
                <a:gd name="connsiteY2" fmla="*/ 557929 h 1165942"/>
                <a:gd name="connsiteX3" fmla="*/ 545216 w 593867"/>
                <a:gd name="connsiteY3" fmla="*/ 1165942 h 1165942"/>
                <a:gd name="connsiteX0" fmla="*/ 0 w 587782"/>
                <a:gd name="connsiteY0" fmla="*/ 0 h 1068948"/>
                <a:gd name="connsiteX1" fmla="*/ 467123 w 587782"/>
                <a:gd name="connsiteY1" fmla="*/ 460935 h 1068948"/>
                <a:gd name="connsiteX2" fmla="*/ 539131 w 587782"/>
                <a:gd name="connsiteY2" fmla="*/ 1068948 h 1068948"/>
                <a:gd name="connsiteX0" fmla="*/ 0 w 617893"/>
                <a:gd name="connsiteY0" fmla="*/ 0 h 1182687"/>
                <a:gd name="connsiteX1" fmla="*/ 497234 w 617893"/>
                <a:gd name="connsiteY1" fmla="*/ 574674 h 1182687"/>
                <a:gd name="connsiteX2" fmla="*/ 569242 w 617893"/>
                <a:gd name="connsiteY2" fmla="*/ 1182687 h 1182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7893" h="1182687">
                  <a:moveTo>
                    <a:pt x="0" y="0"/>
                  </a:moveTo>
                  <a:cubicBezTo>
                    <a:pt x="97317" y="96028"/>
                    <a:pt x="407379" y="396516"/>
                    <a:pt x="497234" y="574674"/>
                  </a:cubicBezTo>
                  <a:cubicBezTo>
                    <a:pt x="575128" y="756194"/>
                    <a:pt x="617893" y="937371"/>
                    <a:pt x="569242" y="1182687"/>
                  </a:cubicBezTo>
                </a:path>
              </a:pathLst>
            </a:custGeom>
            <a:noFill/>
            <a:ln w="25400" cap="flat" cmpd="sng" algn="ctr">
              <a:solidFill>
                <a:srgbClr val="0099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981075"/>
            <a:ext cx="8713788" cy="5616575"/>
          </a:xfrm>
          <a:noFill/>
          <a:ln/>
        </p:spPr>
        <p:txBody>
          <a:bodyPr/>
          <a:lstStyle/>
          <a:p>
            <a:pPr marL="0" inden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GB" sz="2800" dirty="0">
                <a:solidFill>
                  <a:schemeClr val="accent2"/>
                </a:solidFill>
              </a:rPr>
              <a:t>Find an optimal </a:t>
            </a:r>
            <a:r>
              <a:rPr lang="en-GB" sz="2800" dirty="0" err="1">
                <a:solidFill>
                  <a:schemeClr val="accent2"/>
                </a:solidFill>
              </a:rPr>
              <a:t>w.r.t</a:t>
            </a:r>
            <a:r>
              <a:rPr lang="en-GB" sz="2800" dirty="0">
                <a:solidFill>
                  <a:schemeClr val="accent2"/>
                </a:solidFill>
              </a:rPr>
              <a:t>. a heuristic cost function SAT assignment of the Boolean formula</a:t>
            </a:r>
          </a:p>
          <a:p>
            <a:pPr marL="0" indent="0" algn="ctr">
              <a:spcBef>
                <a:spcPct val="6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GB" sz="2800" dirty="0">
                <a:solidFill>
                  <a:schemeClr val="accent1"/>
                </a:solidFill>
              </a:rPr>
              <a:t>MUTEX</a:t>
            </a:r>
            <a:r>
              <a:rPr lang="en-GB" sz="2800" dirty="0">
                <a:solidFill>
                  <a:schemeClr val="accent1"/>
                </a:solidFill>
                <a:sym typeface="Symbol" pitchFamily="18" charset="2"/>
              </a:rPr>
              <a:t> SA  CUTOFF  FUN</a:t>
            </a:r>
          </a:p>
          <a:p>
            <a:pPr marL="0" indent="0">
              <a:spcBef>
                <a:spcPct val="6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GB" sz="2800" dirty="0">
                <a:solidFill>
                  <a:schemeClr val="accent2"/>
                </a:solidFill>
              </a:rPr>
              <a:t>depending on the variables </a:t>
            </a:r>
            <a:r>
              <a:rPr lang="en-GB" sz="2800" dirty="0">
                <a:solidFill>
                  <a:schemeClr val="folHlink"/>
                </a:solidFill>
              </a:rPr>
              <a:t>I</a:t>
            </a:r>
            <a:r>
              <a:rPr lang="en-GB" sz="2800" baseline="-25000" dirty="0">
                <a:solidFill>
                  <a:schemeClr val="folHlink"/>
                </a:solidFill>
              </a:rPr>
              <a:t>1</a:t>
            </a:r>
            <a:r>
              <a:rPr lang="en-GB" sz="2800" dirty="0">
                <a:solidFill>
                  <a:schemeClr val="folHlink"/>
                </a:solidFill>
              </a:rPr>
              <a:t>, ..., </a:t>
            </a:r>
            <a:r>
              <a:rPr lang="en-GB" sz="2800" dirty="0" err="1">
                <a:solidFill>
                  <a:schemeClr val="folHlink"/>
                </a:solidFill>
              </a:rPr>
              <a:t>I</a:t>
            </a:r>
            <a:r>
              <a:rPr lang="en-GB" sz="2800" baseline="-25000" dirty="0" err="1">
                <a:solidFill>
                  <a:schemeClr val="folHlink"/>
                </a:solidFill>
              </a:rPr>
              <a:t>k</a:t>
            </a:r>
            <a:r>
              <a:rPr lang="en-GB" sz="2800" dirty="0">
                <a:solidFill>
                  <a:schemeClr val="accent2"/>
                </a:solidFill>
              </a:rPr>
              <a:t> corresponding to the compatible insertions, and conveying that:</a:t>
            </a:r>
            <a:endParaRPr lang="en-US" sz="2800" dirty="0">
              <a:solidFill>
                <a:schemeClr val="accent2"/>
              </a:solidFill>
            </a:endParaRPr>
          </a:p>
          <a:p>
            <a:pPr marL="711200" lvl="1" indent="-347663">
              <a:spcBef>
                <a:spcPct val="20000"/>
              </a:spcBef>
              <a:buClr>
                <a:schemeClr val="accent2"/>
              </a:buClr>
            </a:pPr>
            <a:r>
              <a:rPr lang="en-GB" sz="2800" dirty="0">
                <a:solidFill>
                  <a:schemeClr val="accent2"/>
                </a:solidFill>
              </a:rPr>
              <a:t>no two insertions </a:t>
            </a:r>
            <a:r>
              <a:rPr lang="en-US" sz="2800" dirty="0">
                <a:solidFill>
                  <a:schemeClr val="accent2"/>
                </a:solidFill>
              </a:rPr>
              <a:t>are non-commuting, or concurrent, or in auto-conflict, or one of them can trigger the other (</a:t>
            </a:r>
            <a:r>
              <a:rPr lang="en-GB" sz="2800" dirty="0">
                <a:solidFill>
                  <a:schemeClr val="accent1"/>
                </a:solidFill>
                <a:sym typeface="Symbol" pitchFamily="18" charset="2"/>
              </a:rPr>
              <a:t>MUTEX</a:t>
            </a:r>
            <a:r>
              <a:rPr lang="en-US" sz="2800" dirty="0">
                <a:solidFill>
                  <a:schemeClr val="accent2"/>
                </a:solidFill>
              </a:rPr>
              <a:t>)</a:t>
            </a:r>
          </a:p>
          <a:p>
            <a:pPr marL="711200" lvl="1" indent="-347663">
              <a:spcBef>
                <a:spcPct val="20000"/>
              </a:spcBef>
              <a:buClr>
                <a:schemeClr val="accent2"/>
              </a:buClr>
            </a:pPr>
            <a:r>
              <a:rPr lang="en-US" sz="2800" dirty="0">
                <a:solidFill>
                  <a:schemeClr val="accent2"/>
                </a:solidFill>
              </a:rPr>
              <a:t>consistent assignment of signs is possible in the prefix (</a:t>
            </a:r>
            <a:r>
              <a:rPr lang="en-US" sz="2800" dirty="0">
                <a:solidFill>
                  <a:schemeClr val="accent1"/>
                </a:solidFill>
              </a:rPr>
              <a:t>SA</a:t>
            </a:r>
            <a:r>
              <a:rPr lang="en-US" sz="2800" dirty="0">
                <a:solidFill>
                  <a:schemeClr val="accent2"/>
                </a:solidFill>
              </a:rPr>
              <a:t>) and beyond cut-offs (</a:t>
            </a:r>
            <a:r>
              <a:rPr lang="en-GB" sz="2800" dirty="0">
                <a:solidFill>
                  <a:schemeClr val="accent1"/>
                </a:solidFill>
                <a:sym typeface="Symbol" pitchFamily="18" charset="2"/>
              </a:rPr>
              <a:t>CUTOFF</a:t>
            </a:r>
            <a:r>
              <a:rPr lang="en-US" sz="2800" dirty="0">
                <a:solidFill>
                  <a:schemeClr val="accent2"/>
                </a:solidFill>
              </a:rPr>
              <a:t>)</a:t>
            </a:r>
            <a:endParaRPr lang="en-GB" sz="2800" dirty="0">
              <a:solidFill>
                <a:schemeClr val="accent1"/>
              </a:solidFill>
              <a:sym typeface="Symbol" pitchFamily="18" charset="2"/>
            </a:endParaRPr>
          </a:p>
          <a:p>
            <a:pPr marL="711200" lvl="1" indent="-347663">
              <a:spcBef>
                <a:spcPct val="20000"/>
              </a:spcBef>
              <a:buClr>
                <a:schemeClr val="accent2"/>
              </a:buClr>
            </a:pPr>
            <a:r>
              <a:rPr lang="en-US" sz="2800" dirty="0"/>
              <a:t>F</a:t>
            </a:r>
            <a:r>
              <a:rPr lang="en-US" sz="2800" dirty="0">
                <a:solidFill>
                  <a:schemeClr val="accent2"/>
                </a:solidFill>
              </a:rPr>
              <a:t> is a possible implementation of the newly inserted signal (</a:t>
            </a:r>
            <a:r>
              <a:rPr lang="en-GB" sz="2800" dirty="0">
                <a:solidFill>
                  <a:schemeClr val="accent1"/>
                </a:solidFill>
                <a:sym typeface="Symbol" pitchFamily="18" charset="2"/>
              </a:rPr>
              <a:t>FUN</a:t>
            </a:r>
            <a:r>
              <a:rPr lang="en-US" sz="2800" dirty="0">
                <a:solidFill>
                  <a:schemeClr val="accent2"/>
                </a:solidFill>
              </a:rPr>
              <a:t>)</a:t>
            </a:r>
          </a:p>
        </p:txBody>
      </p:sp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63525" y="190500"/>
            <a:ext cx="8713788" cy="571500"/>
          </a:xfrm>
        </p:spPr>
        <p:txBody>
          <a:bodyPr/>
          <a:lstStyle/>
          <a:p>
            <a:r>
              <a:rPr lang="en-US"/>
              <a:t>Reduction to (incremental) SAT</a:t>
            </a:r>
            <a:endParaRPr lang="en-GB"/>
          </a:p>
        </p:txBody>
      </p:sp>
      <p:grpSp>
        <p:nvGrpSpPr>
          <p:cNvPr id="150547" name="Group 19"/>
          <p:cNvGrpSpPr>
            <a:grpSpLocks/>
          </p:cNvGrpSpPr>
          <p:nvPr/>
        </p:nvGrpSpPr>
        <p:grpSpPr bwMode="auto">
          <a:xfrm>
            <a:off x="330200" y="2019300"/>
            <a:ext cx="5753100" cy="433388"/>
            <a:chOff x="208" y="1272"/>
            <a:chExt cx="3624" cy="273"/>
          </a:xfrm>
        </p:grpSpPr>
        <p:sp>
          <p:nvSpPr>
            <p:cNvPr id="150542" name="AutoShape 14"/>
            <p:cNvSpPr>
              <a:spLocks noChangeArrowheads="1"/>
            </p:cNvSpPr>
            <p:nvPr/>
          </p:nvSpPr>
          <p:spPr bwMode="auto">
            <a:xfrm>
              <a:off x="1227" y="1272"/>
              <a:ext cx="2605" cy="273"/>
            </a:xfrm>
            <a:prstGeom prst="flowChartAlternateProcess">
              <a:avLst/>
            </a:prstGeom>
            <a:noFill/>
            <a:ln w="254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50543" name="Text Box 15"/>
            <p:cNvSpPr txBox="1">
              <a:spLocks noChangeArrowheads="1"/>
            </p:cNvSpPr>
            <p:nvPr/>
          </p:nvSpPr>
          <p:spPr bwMode="auto">
            <a:xfrm>
              <a:off x="208" y="1281"/>
              <a:ext cx="940" cy="2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400"/>
                <a:t>[ACSD’07]</a:t>
              </a:r>
              <a:endParaRPr lang="ru-RU" sz="2400"/>
            </a:p>
          </p:txBody>
        </p:sp>
      </p:grpSp>
      <p:pic>
        <p:nvPicPr>
          <p:cNvPr id="150545" name="Picture 17" descr="MCj0105188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1773238"/>
            <a:ext cx="906463" cy="809625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63525" y="190500"/>
            <a:ext cx="8713788" cy="571500"/>
          </a:xfrm>
        </p:spPr>
        <p:txBody>
          <a:bodyPr/>
          <a:lstStyle/>
          <a:p>
            <a:r>
              <a:rPr lang="en-US"/>
              <a:t>Cost function</a:t>
            </a:r>
            <a:endParaRPr lang="en-GB"/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1268413"/>
            <a:ext cx="8556625" cy="5329237"/>
          </a:xfrm>
          <a:noFill/>
          <a:ln/>
        </p:spPr>
        <p:txBody>
          <a:bodyPr/>
          <a:lstStyle/>
          <a:p>
            <a:pPr>
              <a:buClr>
                <a:schemeClr val="accent2"/>
              </a:buClr>
              <a:buFont typeface="Wingdings" pitchFamily="2" charset="2"/>
              <a:buNone/>
            </a:pPr>
            <a:r>
              <a:rPr lang="en-GB" sz="2800" dirty="0">
                <a:solidFill>
                  <a:schemeClr val="accent2"/>
                </a:solidFill>
              </a:rPr>
              <a:t>Parameterised by the user; takes into account:</a:t>
            </a:r>
            <a:endParaRPr lang="en-US" sz="2800" dirty="0">
              <a:solidFill>
                <a:schemeClr val="accent2"/>
              </a:solidFill>
            </a:endParaRPr>
          </a:p>
          <a:p>
            <a:pPr>
              <a:buClr>
                <a:srgbClr val="FF0000"/>
              </a:buClr>
            </a:pPr>
            <a:r>
              <a:rPr lang="en-US" sz="2800" dirty="0" smtClean="0">
                <a:solidFill>
                  <a:schemeClr val="accent2"/>
                </a:solidFill>
              </a:rPr>
              <a:t>the delay introduced by the insertion</a:t>
            </a:r>
          </a:p>
          <a:p>
            <a:pPr>
              <a:buClr>
                <a:srgbClr val="FF0000"/>
              </a:buClr>
            </a:pPr>
            <a:r>
              <a:rPr lang="en-US" sz="2800" dirty="0" smtClean="0">
                <a:solidFill>
                  <a:schemeClr val="accent2"/>
                </a:solidFill>
              </a:rPr>
              <a:t>the number of syntactic triggers of all non-input signals</a:t>
            </a:r>
          </a:p>
          <a:p>
            <a:pPr>
              <a:buClr>
                <a:srgbClr val="FF0000"/>
              </a:buClr>
            </a:pPr>
            <a:r>
              <a:rPr lang="en-US" sz="2800" dirty="0" smtClean="0">
                <a:solidFill>
                  <a:schemeClr val="accent2"/>
                </a:solidFill>
              </a:rPr>
              <a:t>the </a:t>
            </a:r>
            <a:r>
              <a:rPr lang="en-US" sz="2800" dirty="0">
                <a:solidFill>
                  <a:schemeClr val="accent2"/>
                </a:solidFill>
              </a:rPr>
              <a:t>number of inserted transitions of a </a:t>
            </a:r>
            <a:r>
              <a:rPr lang="en-US" sz="2800" dirty="0" smtClean="0">
                <a:solidFill>
                  <a:schemeClr val="accent2"/>
                </a:solidFill>
              </a:rPr>
              <a:t>signal</a:t>
            </a:r>
          </a:p>
          <a:p>
            <a:pPr>
              <a:buClr>
                <a:srgbClr val="FF0000"/>
              </a:buClr>
            </a:pPr>
            <a:r>
              <a:rPr lang="en-US" sz="2800" dirty="0" smtClean="0">
                <a:solidFill>
                  <a:schemeClr val="accent2"/>
                </a:solidFill>
              </a:rPr>
              <a:t>the </a:t>
            </a:r>
            <a:r>
              <a:rPr lang="en-US" sz="2800" dirty="0">
                <a:solidFill>
                  <a:schemeClr val="accent2"/>
                </a:solidFill>
              </a:rPr>
              <a:t>number of signals which are not </a:t>
            </a:r>
            <a:r>
              <a:rPr lang="en-US" sz="2800" dirty="0">
                <a:solidFill>
                  <a:schemeClr val="accent1"/>
                </a:solidFill>
              </a:rPr>
              <a:t>locked</a:t>
            </a:r>
            <a:r>
              <a:rPr lang="en-US" sz="2800" dirty="0">
                <a:solidFill>
                  <a:schemeClr val="accent2"/>
                </a:solidFill>
              </a:rPr>
              <a:t> with the newly inserted </a:t>
            </a:r>
            <a:r>
              <a:rPr lang="en-US" sz="2800" dirty="0" smtClean="0">
                <a:solidFill>
                  <a:schemeClr val="accent2"/>
                </a:solidFill>
              </a:rPr>
              <a:t>signal</a:t>
            </a:r>
          </a:p>
          <a:p>
            <a:pPr>
              <a:buClr>
                <a:srgbClr val="FF0000"/>
              </a:buClr>
            </a:pPr>
            <a:r>
              <a:rPr lang="en-US" sz="2800" dirty="0" smtClean="0">
                <a:solidFill>
                  <a:schemeClr val="accent2"/>
                </a:solidFill>
              </a:rPr>
              <a:t>…</a:t>
            </a:r>
            <a:endParaRPr lang="en-US" sz="28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FUN</a:t>
            </a:r>
            <a:endParaRPr lang="en-GB"/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7504" y="990997"/>
            <a:ext cx="8964612" cy="1285875"/>
          </a:xfrm>
          <a:noFill/>
          <a:ln/>
        </p:spPr>
        <p:txBody>
          <a:bodyPr/>
          <a:lstStyle/>
          <a:p>
            <a:pPr marL="0" indent="0" defTabSz="269875">
              <a:buFontTx/>
              <a:buNone/>
            </a:pPr>
            <a:r>
              <a:rPr lang="en-US" sz="2800" dirty="0">
                <a:solidFill>
                  <a:schemeClr val="accent2"/>
                </a:solidFill>
              </a:rPr>
              <a:t>Let </a:t>
            </a:r>
            <a:r>
              <a:rPr lang="en-US" sz="2800" dirty="0"/>
              <a:t>C</a:t>
            </a:r>
            <a:r>
              <a:rPr lang="en-US" sz="2800" dirty="0">
                <a:solidFill>
                  <a:schemeClr val="accent2"/>
                </a:solidFill>
              </a:rPr>
              <a:t> be a configuration enabling some </a:t>
            </a:r>
            <a:r>
              <a:rPr lang="en-US" sz="2800" dirty="0"/>
              <a:t>x</a:t>
            </a:r>
            <a:r>
              <a:rPr lang="en-US" sz="2800" baseline="30000" dirty="0" smtClean="0">
                <a:sym typeface="Symbol" pitchFamily="18" charset="2"/>
              </a:rPr>
              <a:t></a:t>
            </a:r>
            <a:r>
              <a:rPr lang="en-US" sz="2800" dirty="0" smtClean="0">
                <a:solidFill>
                  <a:schemeClr val="accent2"/>
                </a:solidFill>
              </a:rPr>
              <a:t>, </a:t>
            </a:r>
            <a:r>
              <a:rPr lang="en-US" sz="2800" dirty="0" err="1"/>
              <a:t>F’</a:t>
            </a:r>
            <a:r>
              <a:rPr lang="en-US" sz="2800" baseline="-25000" dirty="0" err="1"/>
              <a:t>x</a:t>
            </a:r>
            <a:r>
              <a:rPr lang="en-US" sz="2800" dirty="0"/>
              <a:t>=1</a:t>
            </a:r>
            <a:r>
              <a:rPr lang="en-US" sz="2800" dirty="0">
                <a:solidFill>
                  <a:schemeClr val="accent2"/>
                </a:solidFill>
              </a:rPr>
              <a:t>, and </a:t>
            </a:r>
            <a:r>
              <a:rPr lang="en-US" sz="3200" dirty="0">
                <a:latin typeface="French Script MT" pitchFamily="66" charset="0"/>
              </a:rPr>
              <a:t>I</a:t>
            </a:r>
            <a:r>
              <a:rPr lang="en-US" sz="2800" dirty="0">
                <a:solidFill>
                  <a:schemeClr val="accent2"/>
                </a:solidFill>
              </a:rPr>
              <a:t> be the set of compatible insertions such that:</a:t>
            </a:r>
          </a:p>
        </p:txBody>
      </p:sp>
      <p:grpSp>
        <p:nvGrpSpPr>
          <p:cNvPr id="152591" name="Group 15"/>
          <p:cNvGrpSpPr>
            <a:grpSpLocks/>
          </p:cNvGrpSpPr>
          <p:nvPr/>
        </p:nvGrpSpPr>
        <p:grpSpPr bwMode="auto">
          <a:xfrm>
            <a:off x="1998663" y="1844675"/>
            <a:ext cx="4462462" cy="3167063"/>
            <a:chOff x="1259" y="1162"/>
            <a:chExt cx="2811" cy="1995"/>
          </a:xfrm>
        </p:grpSpPr>
        <p:sp>
          <p:nvSpPr>
            <p:cNvPr id="152587" name="Line 11"/>
            <p:cNvSpPr>
              <a:spLocks noChangeShapeType="1"/>
            </p:cNvSpPr>
            <p:nvPr/>
          </p:nvSpPr>
          <p:spPr bwMode="auto">
            <a:xfrm>
              <a:off x="3043" y="1162"/>
              <a:ext cx="0" cy="199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52581" name="Freeform 5"/>
            <p:cNvSpPr>
              <a:spLocks/>
            </p:cNvSpPr>
            <p:nvPr/>
          </p:nvSpPr>
          <p:spPr bwMode="auto">
            <a:xfrm>
              <a:off x="1395" y="1388"/>
              <a:ext cx="1369" cy="13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61" y="635"/>
                </a:cxn>
                <a:cxn ang="0">
                  <a:pos x="45" y="1316"/>
                </a:cxn>
              </a:cxnLst>
              <a:rect l="0" t="0" r="r" b="b"/>
              <a:pathLst>
                <a:path w="1369" h="1316">
                  <a:moveTo>
                    <a:pt x="0" y="0"/>
                  </a:moveTo>
                  <a:cubicBezTo>
                    <a:pt x="676" y="208"/>
                    <a:pt x="1353" y="416"/>
                    <a:pt x="1361" y="635"/>
                  </a:cubicBezTo>
                  <a:cubicBezTo>
                    <a:pt x="1369" y="854"/>
                    <a:pt x="264" y="1203"/>
                    <a:pt x="45" y="1316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52582" name="Text Box 6"/>
            <p:cNvSpPr txBox="1">
              <a:spLocks noChangeArrowheads="1"/>
            </p:cNvSpPr>
            <p:nvPr/>
          </p:nvSpPr>
          <p:spPr bwMode="auto">
            <a:xfrm>
              <a:off x="1259" y="1842"/>
              <a:ext cx="499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800"/>
                <a:t>C</a:t>
              </a:r>
              <a:endParaRPr lang="ru-RU" sz="2800"/>
            </a:p>
          </p:txBody>
        </p:sp>
        <p:sp>
          <p:nvSpPr>
            <p:cNvPr id="152583" name="Text Box 7"/>
            <p:cNvSpPr txBox="1">
              <a:spLocks noChangeArrowheads="1"/>
            </p:cNvSpPr>
            <p:nvPr/>
          </p:nvSpPr>
          <p:spPr bwMode="auto">
            <a:xfrm>
              <a:off x="2801" y="1479"/>
              <a:ext cx="453" cy="343"/>
            </a:xfrm>
            <a:prstGeom prst="rect">
              <a:avLst/>
            </a:prstGeom>
            <a:solidFill>
              <a:schemeClr val="bg1"/>
            </a:soli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/>
                <a:t>x</a:t>
              </a:r>
              <a:r>
                <a:rPr lang="en-US" sz="2800" baseline="30000">
                  <a:sym typeface="Symbol" pitchFamily="18" charset="2"/>
                </a:rPr>
                <a:t></a:t>
              </a:r>
              <a:endParaRPr lang="ru-RU" sz="2800" baseline="30000">
                <a:sym typeface="Symbol" pitchFamily="18" charset="2"/>
              </a:endParaRPr>
            </a:p>
          </p:txBody>
        </p:sp>
        <p:sp>
          <p:nvSpPr>
            <p:cNvPr id="152584" name="Line 8"/>
            <p:cNvSpPr>
              <a:spLocks noChangeShapeType="1"/>
            </p:cNvSpPr>
            <p:nvPr/>
          </p:nvSpPr>
          <p:spPr bwMode="auto">
            <a:xfrm flipV="1">
              <a:off x="2302" y="1661"/>
              <a:ext cx="499" cy="18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52585" name="Text Box 9"/>
            <p:cNvSpPr txBox="1">
              <a:spLocks noChangeArrowheads="1"/>
            </p:cNvSpPr>
            <p:nvPr/>
          </p:nvSpPr>
          <p:spPr bwMode="auto">
            <a:xfrm>
              <a:off x="3617" y="1489"/>
              <a:ext cx="453" cy="343"/>
            </a:xfrm>
            <a:prstGeom prst="rect">
              <a:avLst/>
            </a:prstGeom>
            <a:noFill/>
            <a:ln w="254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chemeClr val="folHlink"/>
                  </a:solidFill>
                </a:rPr>
                <a:t>I</a:t>
              </a:r>
              <a:endParaRPr lang="ru-RU" sz="2800" baseline="30000">
                <a:solidFill>
                  <a:schemeClr val="folHlink"/>
                </a:solidFill>
                <a:sym typeface="Symbol" pitchFamily="18" charset="2"/>
              </a:endParaRPr>
            </a:p>
          </p:txBody>
        </p:sp>
        <p:sp>
          <p:nvSpPr>
            <p:cNvPr id="152586" name="Line 10"/>
            <p:cNvSpPr>
              <a:spLocks noChangeShapeType="1"/>
            </p:cNvSpPr>
            <p:nvPr/>
          </p:nvSpPr>
          <p:spPr bwMode="auto">
            <a:xfrm>
              <a:off x="3254" y="1661"/>
              <a:ext cx="36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52588" name="Text Box 12"/>
            <p:cNvSpPr txBox="1">
              <a:spLocks noChangeArrowheads="1"/>
            </p:cNvSpPr>
            <p:nvPr/>
          </p:nvSpPr>
          <p:spPr bwMode="auto">
            <a:xfrm>
              <a:off x="2318" y="2571"/>
              <a:ext cx="393" cy="26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800"/>
                <a:t>F=</a:t>
              </a:r>
              <a:r>
                <a:rPr lang="en-GB" sz="2800">
                  <a:sym typeface="Symbol" pitchFamily="18" charset="2"/>
                </a:rPr>
                <a:t>v</a:t>
              </a:r>
              <a:endParaRPr lang="en-GB" sz="2800">
                <a:solidFill>
                  <a:schemeClr val="folHlink"/>
                </a:solidFill>
                <a:sym typeface="Symbol" pitchFamily="18" charset="2"/>
              </a:endParaRPr>
            </a:p>
          </p:txBody>
        </p:sp>
        <p:sp>
          <p:nvSpPr>
            <p:cNvPr id="152589" name="Text Box 13"/>
            <p:cNvSpPr txBox="1">
              <a:spLocks noChangeArrowheads="1"/>
            </p:cNvSpPr>
            <p:nvPr/>
          </p:nvSpPr>
          <p:spPr bwMode="auto">
            <a:xfrm>
              <a:off x="3307" y="2571"/>
              <a:ext cx="553" cy="26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800"/>
                <a:t>F=</a:t>
              </a:r>
              <a:r>
                <a:rPr lang="en-GB" sz="2800">
                  <a:sym typeface="Symbol" pitchFamily="18" charset="2"/>
                </a:rPr>
                <a:t>v</a:t>
              </a:r>
              <a:endParaRPr lang="en-GB" sz="2800">
                <a:solidFill>
                  <a:schemeClr val="folHlink"/>
                </a:solidFill>
                <a:sym typeface="Symbol" pitchFamily="18" charset="2"/>
              </a:endParaRPr>
            </a:p>
          </p:txBody>
        </p:sp>
      </p:grpSp>
      <p:sp>
        <p:nvSpPr>
          <p:cNvPr id="152590" name="Rectangle 14"/>
          <p:cNvSpPr>
            <a:spLocks noChangeArrowheads="1"/>
          </p:cNvSpPr>
          <p:nvPr/>
        </p:nvSpPr>
        <p:spPr bwMode="auto">
          <a:xfrm>
            <a:off x="323850" y="4725145"/>
            <a:ext cx="8569325" cy="1943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3025" tIns="36512" rIns="73025" bIns="36512"/>
          <a:lstStyle/>
          <a:p>
            <a:pPr algn="l" defTabSz="269875">
              <a:lnSpc>
                <a:spcPct val="90000"/>
              </a:lnSpc>
              <a:spcBef>
                <a:spcPct val="30000"/>
              </a:spcBef>
              <a:buClr>
                <a:schemeClr val="accent1"/>
              </a:buClr>
              <a:buSzPct val="100000"/>
            </a:pPr>
            <a:r>
              <a:rPr lang="en-US" sz="2800" dirty="0">
                <a:solidFill>
                  <a:schemeClr val="accent2"/>
                </a:solidFill>
              </a:rPr>
              <a:t>Then the clause </a:t>
            </a:r>
            <a:r>
              <a:rPr lang="en-US" sz="4400" b="0" dirty="0"/>
              <a:t>V</a:t>
            </a:r>
            <a:r>
              <a:rPr lang="en-US" sz="2800" baseline="-25000" dirty="0"/>
              <a:t>I</a:t>
            </a:r>
            <a:r>
              <a:rPr lang="en-US" sz="2800" baseline="-25000" dirty="0">
                <a:sym typeface="Symbol" pitchFamily="18" charset="2"/>
              </a:rPr>
              <a:t></a:t>
            </a:r>
            <a:r>
              <a:rPr lang="en-US" sz="3200" baseline="-25000" dirty="0">
                <a:latin typeface="French Script MT" pitchFamily="66" charset="0"/>
              </a:rPr>
              <a:t>I</a:t>
            </a:r>
            <a:r>
              <a:rPr lang="en-US" sz="2800" dirty="0"/>
              <a:t> I</a:t>
            </a:r>
            <a:r>
              <a:rPr lang="en-US" sz="2800" dirty="0">
                <a:solidFill>
                  <a:schemeClr val="accent2"/>
                </a:solidFill>
              </a:rPr>
              <a:t> is in </a:t>
            </a:r>
            <a:r>
              <a:rPr lang="en-US" sz="2800" dirty="0" smtClean="0">
                <a:solidFill>
                  <a:schemeClr val="accent1"/>
                </a:solidFill>
              </a:rPr>
              <a:t>FUN</a:t>
            </a:r>
            <a:r>
              <a:rPr lang="en-US" sz="2800" dirty="0" smtClean="0">
                <a:solidFill>
                  <a:schemeClr val="accent2"/>
                </a:solidFill>
              </a:rPr>
              <a:t>. </a:t>
            </a:r>
            <a:endParaRPr lang="en-US" sz="2800" dirty="0" smtClean="0">
              <a:solidFill>
                <a:schemeClr val="accent2"/>
              </a:solidFill>
            </a:endParaRPr>
          </a:p>
          <a:p>
            <a:pPr algn="l" defTabSz="269875">
              <a:lnSpc>
                <a:spcPct val="90000"/>
              </a:lnSpc>
              <a:spcBef>
                <a:spcPct val="30000"/>
              </a:spcBef>
              <a:buClr>
                <a:schemeClr val="accent1"/>
              </a:buClr>
              <a:buSzPct val="100000"/>
            </a:pPr>
            <a:r>
              <a:rPr lang="en-US" sz="2800" dirty="0" smtClean="0">
                <a:solidFill>
                  <a:schemeClr val="accent2"/>
                </a:solidFill>
              </a:rPr>
              <a:t>One </a:t>
            </a:r>
            <a:r>
              <a:rPr lang="en-US" sz="2800" dirty="0">
                <a:solidFill>
                  <a:schemeClr val="accent2"/>
                </a:solidFill>
              </a:rPr>
              <a:t>can build a Boolean formula </a:t>
            </a:r>
            <a:r>
              <a:rPr lang="en-US" sz="2800" dirty="0">
                <a:solidFill>
                  <a:schemeClr val="accent1"/>
                </a:solidFill>
              </a:rPr>
              <a:t>FUNGEN</a:t>
            </a:r>
            <a:r>
              <a:rPr lang="en-US" sz="2800" dirty="0">
                <a:solidFill>
                  <a:schemeClr val="accent2"/>
                </a:solidFill>
              </a:rPr>
              <a:t> depending on </a:t>
            </a:r>
            <a:r>
              <a:rPr lang="en-US" sz="2800" dirty="0"/>
              <a:t>C</a:t>
            </a:r>
            <a:r>
              <a:rPr lang="en-US" sz="2800" dirty="0">
                <a:solidFill>
                  <a:schemeClr val="accent2"/>
                </a:solidFill>
              </a:rPr>
              <a:t> and compatible insertions whose SAT assignments satisfy this </a:t>
            </a:r>
            <a:r>
              <a:rPr lang="en-US" sz="2800" dirty="0" smtClean="0">
                <a:solidFill>
                  <a:schemeClr val="accent2"/>
                </a:solidFill>
              </a:rPr>
              <a:t>condition.</a:t>
            </a:r>
            <a:endParaRPr lang="en-US" sz="28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FUN (cont’d)</a:t>
            </a:r>
            <a:endParaRPr lang="en-GB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990600"/>
            <a:ext cx="8569325" cy="5534025"/>
          </a:xfrm>
          <a:noFill/>
          <a:ln/>
        </p:spPr>
        <p:txBody>
          <a:bodyPr/>
          <a:lstStyle/>
          <a:p>
            <a:pPr marL="0" indent="0" defTabSz="269875">
              <a:buFontTx/>
              <a:buNone/>
            </a:pPr>
            <a:r>
              <a:rPr lang="en-US" sz="2800" u="sng">
                <a:solidFill>
                  <a:schemeClr val="accent1"/>
                </a:solidFill>
              </a:rPr>
              <a:t>Problem:</a:t>
            </a:r>
            <a:r>
              <a:rPr lang="en-US" sz="2800">
                <a:solidFill>
                  <a:schemeClr val="accent2"/>
                </a:solidFill>
              </a:rPr>
              <a:t> it is infeasible to enumerate all configurations.</a:t>
            </a:r>
          </a:p>
          <a:p>
            <a:pPr marL="0" indent="0" defTabSz="269875">
              <a:spcBef>
                <a:spcPct val="70000"/>
              </a:spcBef>
              <a:buFontTx/>
              <a:buNone/>
            </a:pPr>
            <a:r>
              <a:rPr lang="en-US" sz="2800" u="sng">
                <a:solidFill>
                  <a:schemeClr val="accent1"/>
                </a:solidFill>
              </a:rPr>
              <a:t>Idea 1:</a:t>
            </a:r>
            <a:r>
              <a:rPr lang="en-US" sz="2800">
                <a:solidFill>
                  <a:schemeClr val="accent2"/>
                </a:solidFill>
              </a:rPr>
              <a:t> The same clause can be generated by many different configurations, and hence once one such configuration is found, the others can be excluded from the search.</a:t>
            </a:r>
          </a:p>
          <a:p>
            <a:pPr marL="0" indent="0" defTabSz="269875">
              <a:buFontTx/>
              <a:buNone/>
            </a:pPr>
            <a:r>
              <a:rPr lang="en-US" sz="2800" u="sng">
                <a:solidFill>
                  <a:schemeClr val="accent1"/>
                </a:solidFill>
              </a:rPr>
              <a:t>Idea 2:</a:t>
            </a:r>
            <a:r>
              <a:rPr lang="en-US" sz="2800">
                <a:solidFill>
                  <a:schemeClr val="accent2"/>
                </a:solidFill>
              </a:rPr>
              <a:t> Clauses subsumed by already generated ones can be excluded from the search.</a:t>
            </a:r>
          </a:p>
          <a:p>
            <a:pPr marL="0" indent="0" defTabSz="269875">
              <a:spcBef>
                <a:spcPct val="70000"/>
              </a:spcBef>
              <a:buFontTx/>
              <a:buNone/>
            </a:pPr>
            <a:r>
              <a:rPr lang="en-US" sz="2800">
                <a:solidFill>
                  <a:schemeClr val="accent2"/>
                </a:solidFill>
              </a:rPr>
              <a:t>It is enough to add a clause </a:t>
            </a:r>
            <a:r>
              <a:rPr lang="en-US" sz="4400" b="0"/>
              <a:t>V</a:t>
            </a:r>
            <a:r>
              <a:rPr lang="en-US" sz="2800" baseline="-25000"/>
              <a:t>I</a:t>
            </a:r>
            <a:r>
              <a:rPr lang="en-US" sz="2800" baseline="-25000">
                <a:sym typeface="Symbol" pitchFamily="18" charset="2"/>
              </a:rPr>
              <a:t></a:t>
            </a:r>
            <a:r>
              <a:rPr lang="en-US" sz="3200" baseline="-25000">
                <a:latin typeface="French Script MT" pitchFamily="66" charset="0"/>
              </a:rPr>
              <a:t>I</a:t>
            </a:r>
            <a:r>
              <a:rPr lang="en-US" sz="2800"/>
              <a:t> </a:t>
            </a:r>
            <a:r>
              <a:rPr lang="en-US" sz="2800">
                <a:sym typeface="Symbol" pitchFamily="18" charset="2"/>
              </a:rPr>
              <a:t></a:t>
            </a:r>
            <a:r>
              <a:rPr lang="en-US" sz="2800"/>
              <a:t>I</a:t>
            </a:r>
            <a:r>
              <a:rPr lang="en-US" sz="2800">
                <a:solidFill>
                  <a:schemeClr val="accent2"/>
                </a:solidFill>
              </a:rPr>
              <a:t> to </a:t>
            </a:r>
            <a:r>
              <a:rPr lang="en-US" sz="2800">
                <a:solidFill>
                  <a:schemeClr val="accent1"/>
                </a:solidFill>
              </a:rPr>
              <a:t>FUNGEN</a:t>
            </a:r>
            <a:r>
              <a:rPr lang="en-US" sz="2800">
                <a:solidFill>
                  <a:schemeClr val="accent2"/>
                </a:solidFill>
              </a:rPr>
              <a:t> whenever a new clause </a:t>
            </a:r>
            <a:r>
              <a:rPr lang="en-US" sz="4400" b="0"/>
              <a:t>V</a:t>
            </a:r>
            <a:r>
              <a:rPr lang="en-US" sz="2800" baseline="-25000"/>
              <a:t>I</a:t>
            </a:r>
            <a:r>
              <a:rPr lang="en-US" sz="2800" baseline="-25000">
                <a:sym typeface="Symbol" pitchFamily="18" charset="2"/>
              </a:rPr>
              <a:t></a:t>
            </a:r>
            <a:r>
              <a:rPr lang="en-US" sz="3200" baseline="-25000">
                <a:latin typeface="French Script MT" pitchFamily="66" charset="0"/>
              </a:rPr>
              <a:t>I</a:t>
            </a:r>
            <a:r>
              <a:rPr lang="en-US" sz="2800"/>
              <a:t> I</a:t>
            </a:r>
            <a:r>
              <a:rPr lang="en-US" sz="2800">
                <a:solidFill>
                  <a:schemeClr val="accent2"/>
                </a:solidFill>
              </a:rPr>
              <a:t> is computed.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81" name="Line 33"/>
          <p:cNvSpPr>
            <a:spLocks noChangeShapeType="1"/>
          </p:cNvSpPr>
          <p:nvPr/>
        </p:nvSpPr>
        <p:spPr bwMode="auto">
          <a:xfrm>
            <a:off x="7904163" y="3476625"/>
            <a:ext cx="4762" cy="202565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55680" name="Line 32"/>
          <p:cNvSpPr>
            <a:spLocks noChangeShapeType="1"/>
          </p:cNvSpPr>
          <p:nvPr/>
        </p:nvSpPr>
        <p:spPr bwMode="auto">
          <a:xfrm>
            <a:off x="5980113" y="1971675"/>
            <a:ext cx="0" cy="3455988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FUN (example)</a:t>
            </a:r>
            <a:endParaRPr lang="en-GB"/>
          </a:p>
        </p:txBody>
      </p:sp>
      <p:sp>
        <p:nvSpPr>
          <p:cNvPr id="155651" name="Text Box 3"/>
          <p:cNvSpPr txBox="1">
            <a:spLocks noChangeArrowheads="1"/>
          </p:cNvSpPr>
          <p:nvPr/>
        </p:nvSpPr>
        <p:spPr bwMode="auto">
          <a:xfrm>
            <a:off x="6821488" y="4297363"/>
            <a:ext cx="479425" cy="431800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accent2"/>
                </a:solidFill>
              </a:rPr>
              <a:t>lds-</a:t>
            </a:r>
            <a:endParaRPr lang="en-GB" b="0">
              <a:solidFill>
                <a:schemeClr val="accent2"/>
              </a:solidFill>
            </a:endParaRPr>
          </a:p>
        </p:txBody>
      </p:sp>
      <p:sp>
        <p:nvSpPr>
          <p:cNvPr id="155652" name="Text Box 4"/>
          <p:cNvSpPr txBox="1">
            <a:spLocks noChangeArrowheads="1"/>
          </p:cNvSpPr>
          <p:nvPr/>
        </p:nvSpPr>
        <p:spPr bwMode="auto">
          <a:xfrm>
            <a:off x="6424613" y="3476625"/>
            <a:ext cx="295275" cy="431800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accent2"/>
                </a:solidFill>
              </a:rPr>
              <a:t>d-</a:t>
            </a:r>
            <a:endParaRPr lang="en-GB" b="0">
              <a:solidFill>
                <a:schemeClr val="accent2"/>
              </a:solidFill>
            </a:endParaRPr>
          </a:p>
        </p:txBody>
      </p:sp>
      <p:sp>
        <p:nvSpPr>
          <p:cNvPr id="155653" name="Text Box 5"/>
          <p:cNvSpPr txBox="1">
            <a:spLocks noChangeArrowheads="1"/>
          </p:cNvSpPr>
          <p:nvPr/>
        </p:nvSpPr>
        <p:spPr bwMode="auto">
          <a:xfrm>
            <a:off x="7499350" y="4297363"/>
            <a:ext cx="817563" cy="431800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accent1"/>
                </a:solidFill>
              </a:rPr>
              <a:t>ldtack-</a:t>
            </a:r>
            <a:endParaRPr lang="en-GB" b="0">
              <a:solidFill>
                <a:schemeClr val="accent1"/>
              </a:solidFill>
            </a:endParaRPr>
          </a:p>
        </p:txBody>
      </p:sp>
      <p:sp>
        <p:nvSpPr>
          <p:cNvPr id="155654" name="Text Box 6"/>
          <p:cNvSpPr txBox="1">
            <a:spLocks noChangeArrowheads="1"/>
          </p:cNvSpPr>
          <p:nvPr/>
        </p:nvSpPr>
        <p:spPr bwMode="auto">
          <a:xfrm>
            <a:off x="2424113" y="3473450"/>
            <a:ext cx="881062" cy="431800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accent1"/>
                </a:solidFill>
              </a:rPr>
              <a:t>ldtack+</a:t>
            </a:r>
            <a:endParaRPr lang="en-GB" b="0">
              <a:solidFill>
                <a:schemeClr val="accent1"/>
              </a:solidFill>
            </a:endParaRPr>
          </a:p>
        </p:txBody>
      </p:sp>
      <p:sp>
        <p:nvSpPr>
          <p:cNvPr id="155655" name="Text Box 7"/>
          <p:cNvSpPr txBox="1">
            <a:spLocks noChangeArrowheads="1"/>
          </p:cNvSpPr>
          <p:nvPr/>
        </p:nvSpPr>
        <p:spPr bwMode="auto">
          <a:xfrm>
            <a:off x="5035550" y="3476625"/>
            <a:ext cx="506413" cy="431800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accent1"/>
                </a:solidFill>
              </a:rPr>
              <a:t>dsr-</a:t>
            </a:r>
            <a:endParaRPr lang="en-GB" b="0">
              <a:solidFill>
                <a:schemeClr val="accent1"/>
              </a:solidFill>
            </a:endParaRPr>
          </a:p>
        </p:txBody>
      </p:sp>
      <p:sp>
        <p:nvSpPr>
          <p:cNvPr id="155656" name="Text Box 8"/>
          <p:cNvSpPr txBox="1">
            <a:spLocks noChangeArrowheads="1"/>
          </p:cNvSpPr>
          <p:nvPr/>
        </p:nvSpPr>
        <p:spPr bwMode="auto">
          <a:xfrm>
            <a:off x="4067175" y="3473450"/>
            <a:ext cx="823913" cy="431800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accent2"/>
                </a:solidFill>
              </a:rPr>
              <a:t>dtack+</a:t>
            </a:r>
            <a:endParaRPr lang="en-GB" b="0">
              <a:solidFill>
                <a:schemeClr val="accent2"/>
              </a:solidFill>
            </a:endParaRPr>
          </a:p>
        </p:txBody>
      </p:sp>
      <p:sp>
        <p:nvSpPr>
          <p:cNvPr id="155657" name="Text Box 9"/>
          <p:cNvSpPr txBox="1">
            <a:spLocks noChangeArrowheads="1"/>
          </p:cNvSpPr>
          <p:nvPr/>
        </p:nvSpPr>
        <p:spPr bwMode="auto">
          <a:xfrm>
            <a:off x="3524250" y="3476625"/>
            <a:ext cx="358775" cy="431800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accent2"/>
                </a:solidFill>
              </a:rPr>
              <a:t>d+</a:t>
            </a:r>
            <a:endParaRPr lang="en-GB" b="0">
              <a:solidFill>
                <a:schemeClr val="accent2"/>
              </a:solidFill>
            </a:endParaRPr>
          </a:p>
        </p:txBody>
      </p:sp>
      <p:sp>
        <p:nvSpPr>
          <p:cNvPr id="155658" name="Text Box 10"/>
          <p:cNvSpPr txBox="1">
            <a:spLocks noChangeArrowheads="1"/>
          </p:cNvSpPr>
          <p:nvPr/>
        </p:nvSpPr>
        <p:spPr bwMode="auto">
          <a:xfrm>
            <a:off x="6816725" y="2657475"/>
            <a:ext cx="760413" cy="431800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accent2"/>
                </a:solidFill>
              </a:rPr>
              <a:t>dtack-</a:t>
            </a:r>
            <a:endParaRPr lang="en-GB" b="0">
              <a:solidFill>
                <a:schemeClr val="accent2"/>
              </a:solidFill>
            </a:endParaRPr>
          </a:p>
        </p:txBody>
      </p:sp>
      <p:sp>
        <p:nvSpPr>
          <p:cNvPr id="155659" name="Text Box 11"/>
          <p:cNvSpPr txBox="1">
            <a:spLocks noChangeArrowheads="1"/>
          </p:cNvSpPr>
          <p:nvPr/>
        </p:nvSpPr>
        <p:spPr bwMode="auto">
          <a:xfrm>
            <a:off x="85725" y="3473450"/>
            <a:ext cx="569913" cy="431800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accent1"/>
                </a:solidFill>
              </a:rPr>
              <a:t>dsr+</a:t>
            </a:r>
            <a:endParaRPr lang="en-GB" b="0">
              <a:solidFill>
                <a:schemeClr val="accent1"/>
              </a:solidFill>
            </a:endParaRPr>
          </a:p>
        </p:txBody>
      </p:sp>
      <p:sp>
        <p:nvSpPr>
          <p:cNvPr id="155660" name="Text Box 12"/>
          <p:cNvSpPr txBox="1">
            <a:spLocks noChangeArrowheads="1"/>
          </p:cNvSpPr>
          <p:nvPr/>
        </p:nvSpPr>
        <p:spPr bwMode="auto">
          <a:xfrm>
            <a:off x="1725613" y="3473450"/>
            <a:ext cx="542925" cy="431800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accent2"/>
                </a:solidFill>
              </a:rPr>
              <a:t>lds+</a:t>
            </a:r>
            <a:endParaRPr lang="en-GB" b="0">
              <a:solidFill>
                <a:schemeClr val="accent2"/>
              </a:solidFill>
            </a:endParaRPr>
          </a:p>
        </p:txBody>
      </p:sp>
      <p:cxnSp>
        <p:nvCxnSpPr>
          <p:cNvPr id="155661" name="AutoShape 13"/>
          <p:cNvCxnSpPr>
            <a:cxnSpLocks noChangeShapeType="1"/>
            <a:stCxn id="155659" idx="3"/>
            <a:endCxn id="155675" idx="1"/>
          </p:cNvCxnSpPr>
          <p:nvPr/>
        </p:nvCxnSpPr>
        <p:spPr bwMode="auto">
          <a:xfrm>
            <a:off x="673100" y="3689350"/>
            <a:ext cx="209550" cy="1588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cxnSp>
        <p:nvCxnSpPr>
          <p:cNvPr id="155662" name="AutoShape 14"/>
          <p:cNvCxnSpPr>
            <a:cxnSpLocks noChangeShapeType="1"/>
            <a:stCxn id="155660" idx="3"/>
            <a:endCxn id="155654" idx="1"/>
          </p:cNvCxnSpPr>
          <p:nvPr/>
        </p:nvCxnSpPr>
        <p:spPr bwMode="auto">
          <a:xfrm>
            <a:off x="2286000" y="3689350"/>
            <a:ext cx="120650" cy="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cxnSp>
        <p:nvCxnSpPr>
          <p:cNvPr id="155663" name="AutoShape 15"/>
          <p:cNvCxnSpPr>
            <a:cxnSpLocks noChangeShapeType="1"/>
            <a:stCxn id="155654" idx="3"/>
            <a:endCxn id="155657" idx="1"/>
          </p:cNvCxnSpPr>
          <p:nvPr/>
        </p:nvCxnSpPr>
        <p:spPr bwMode="auto">
          <a:xfrm>
            <a:off x="3322638" y="3689350"/>
            <a:ext cx="184150" cy="3175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cxnSp>
        <p:nvCxnSpPr>
          <p:cNvPr id="155664" name="AutoShape 16"/>
          <p:cNvCxnSpPr>
            <a:cxnSpLocks noChangeShapeType="1"/>
            <a:stCxn id="155655" idx="3"/>
            <a:endCxn id="155677" idx="1"/>
          </p:cNvCxnSpPr>
          <p:nvPr/>
        </p:nvCxnSpPr>
        <p:spPr bwMode="auto">
          <a:xfrm flipV="1">
            <a:off x="5559425" y="3690938"/>
            <a:ext cx="127000" cy="1587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cxnSp>
        <p:nvCxnSpPr>
          <p:cNvPr id="155665" name="AutoShape 17"/>
          <p:cNvCxnSpPr>
            <a:cxnSpLocks noChangeShapeType="1"/>
            <a:stCxn id="155651" idx="3"/>
            <a:endCxn id="155653" idx="1"/>
          </p:cNvCxnSpPr>
          <p:nvPr/>
        </p:nvCxnSpPr>
        <p:spPr bwMode="auto">
          <a:xfrm>
            <a:off x="7318375" y="4513263"/>
            <a:ext cx="163513" cy="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cxnSp>
        <p:nvCxnSpPr>
          <p:cNvPr id="155666" name="AutoShape 18"/>
          <p:cNvCxnSpPr>
            <a:cxnSpLocks noChangeShapeType="1"/>
            <a:stCxn id="155657" idx="3"/>
            <a:endCxn id="155656" idx="1"/>
          </p:cNvCxnSpPr>
          <p:nvPr/>
        </p:nvCxnSpPr>
        <p:spPr bwMode="auto">
          <a:xfrm flipV="1">
            <a:off x="3900488" y="3689350"/>
            <a:ext cx="149225" cy="3175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cxnSp>
        <p:nvCxnSpPr>
          <p:cNvPr id="155667" name="AutoShape 19"/>
          <p:cNvCxnSpPr>
            <a:cxnSpLocks noChangeShapeType="1"/>
            <a:stCxn id="155656" idx="3"/>
            <a:endCxn id="155655" idx="1"/>
          </p:cNvCxnSpPr>
          <p:nvPr/>
        </p:nvCxnSpPr>
        <p:spPr bwMode="auto">
          <a:xfrm>
            <a:off x="4908550" y="3689350"/>
            <a:ext cx="109538" cy="3175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cxnSp>
        <p:nvCxnSpPr>
          <p:cNvPr id="155668" name="AutoShape 20"/>
          <p:cNvCxnSpPr>
            <a:cxnSpLocks noChangeShapeType="1"/>
            <a:stCxn id="155652" idx="0"/>
            <a:endCxn id="155658" idx="1"/>
          </p:cNvCxnSpPr>
          <p:nvPr/>
        </p:nvCxnSpPr>
        <p:spPr bwMode="auto">
          <a:xfrm flipV="1">
            <a:off x="6572250" y="2873375"/>
            <a:ext cx="227013" cy="585788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sp>
        <p:nvSpPr>
          <p:cNvPr id="155669" name="Text Box 21" descr="Dashed downward diagonal"/>
          <p:cNvSpPr txBox="1">
            <a:spLocks noChangeArrowheads="1"/>
          </p:cNvSpPr>
          <p:nvPr/>
        </p:nvSpPr>
        <p:spPr bwMode="auto">
          <a:xfrm>
            <a:off x="8537575" y="3455988"/>
            <a:ext cx="598488" cy="431800"/>
          </a:xfrm>
          <a:prstGeom prst="rect">
            <a:avLst/>
          </a:prstGeom>
          <a:pattFill prst="dashDnDiag">
            <a:fgClr>
              <a:schemeClr val="tx1">
                <a:alpha val="30000"/>
              </a:schemeClr>
            </a:fgClr>
            <a:bgClr>
              <a:schemeClr val="bg1">
                <a:alpha val="30000"/>
              </a:schemeClr>
            </a:bgClr>
          </a:pattFill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folHlink"/>
                </a:solidFill>
              </a:rPr>
              <a:t>csc+</a:t>
            </a:r>
            <a:endParaRPr lang="en-GB" b="0">
              <a:solidFill>
                <a:schemeClr val="folHlink"/>
              </a:solidFill>
            </a:endParaRPr>
          </a:p>
        </p:txBody>
      </p:sp>
      <p:sp>
        <p:nvSpPr>
          <p:cNvPr id="155670" name="Text Box 22"/>
          <p:cNvSpPr txBox="1">
            <a:spLocks noChangeArrowheads="1"/>
          </p:cNvSpPr>
          <p:nvPr/>
        </p:nvSpPr>
        <p:spPr bwMode="auto">
          <a:xfrm>
            <a:off x="7704138" y="2657475"/>
            <a:ext cx="569912" cy="431800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accent1"/>
                </a:solidFill>
              </a:rPr>
              <a:t>dsr+</a:t>
            </a:r>
            <a:endParaRPr lang="en-GB" b="0">
              <a:solidFill>
                <a:schemeClr val="accent1"/>
              </a:solidFill>
            </a:endParaRPr>
          </a:p>
        </p:txBody>
      </p:sp>
      <p:cxnSp>
        <p:nvCxnSpPr>
          <p:cNvPr id="155671" name="AutoShape 23"/>
          <p:cNvCxnSpPr>
            <a:cxnSpLocks noChangeShapeType="1"/>
            <a:stCxn id="155652" idx="2"/>
            <a:endCxn id="155651" idx="1"/>
          </p:cNvCxnSpPr>
          <p:nvPr/>
        </p:nvCxnSpPr>
        <p:spPr bwMode="auto">
          <a:xfrm>
            <a:off x="6572250" y="3925888"/>
            <a:ext cx="231775" cy="587375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cxnSp>
        <p:nvCxnSpPr>
          <p:cNvPr id="155672" name="AutoShape 24"/>
          <p:cNvCxnSpPr>
            <a:cxnSpLocks noChangeShapeType="1"/>
            <a:stCxn id="155653" idx="3"/>
            <a:endCxn id="155669" idx="2"/>
          </p:cNvCxnSpPr>
          <p:nvPr/>
        </p:nvCxnSpPr>
        <p:spPr bwMode="auto">
          <a:xfrm flipV="1">
            <a:off x="8334375" y="3905250"/>
            <a:ext cx="503238" cy="608013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cxnSp>
        <p:nvCxnSpPr>
          <p:cNvPr id="155673" name="AutoShape 25"/>
          <p:cNvCxnSpPr>
            <a:cxnSpLocks noChangeShapeType="1"/>
            <a:stCxn id="155658" idx="3"/>
            <a:endCxn id="155670" idx="1"/>
          </p:cNvCxnSpPr>
          <p:nvPr/>
        </p:nvCxnSpPr>
        <p:spPr bwMode="auto">
          <a:xfrm>
            <a:off x="7594600" y="2873375"/>
            <a:ext cx="92075" cy="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cxnSp>
        <p:nvCxnSpPr>
          <p:cNvPr id="155674" name="AutoShape 26"/>
          <p:cNvCxnSpPr>
            <a:cxnSpLocks noChangeShapeType="1"/>
            <a:stCxn id="155670" idx="3"/>
            <a:endCxn id="155669" idx="0"/>
          </p:cNvCxnSpPr>
          <p:nvPr/>
        </p:nvCxnSpPr>
        <p:spPr bwMode="auto">
          <a:xfrm>
            <a:off x="8291513" y="2873375"/>
            <a:ext cx="546100" cy="56515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sp>
        <p:nvSpPr>
          <p:cNvPr id="155675" name="Text Box 27"/>
          <p:cNvSpPr txBox="1">
            <a:spLocks noChangeArrowheads="1"/>
          </p:cNvSpPr>
          <p:nvPr/>
        </p:nvSpPr>
        <p:spPr bwMode="auto">
          <a:xfrm>
            <a:off x="900113" y="3475038"/>
            <a:ext cx="598487" cy="431800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folHlink"/>
                </a:solidFill>
              </a:rPr>
              <a:t>csc+</a:t>
            </a:r>
            <a:endParaRPr lang="en-GB" b="0">
              <a:solidFill>
                <a:schemeClr val="folHlink"/>
              </a:solidFill>
            </a:endParaRPr>
          </a:p>
        </p:txBody>
      </p:sp>
      <p:cxnSp>
        <p:nvCxnSpPr>
          <p:cNvPr id="155676" name="AutoShape 28"/>
          <p:cNvCxnSpPr>
            <a:cxnSpLocks noChangeShapeType="1"/>
            <a:stCxn id="155675" idx="3"/>
            <a:endCxn id="155660" idx="1"/>
          </p:cNvCxnSpPr>
          <p:nvPr/>
        </p:nvCxnSpPr>
        <p:spPr bwMode="auto">
          <a:xfrm flipV="1">
            <a:off x="1516063" y="3689350"/>
            <a:ext cx="192087" cy="1588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sp>
        <p:nvSpPr>
          <p:cNvPr id="155677" name="Text Box 29"/>
          <p:cNvSpPr txBox="1">
            <a:spLocks noChangeArrowheads="1"/>
          </p:cNvSpPr>
          <p:nvPr/>
        </p:nvSpPr>
        <p:spPr bwMode="auto">
          <a:xfrm>
            <a:off x="5703888" y="3475038"/>
            <a:ext cx="534987" cy="431800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18000" tIns="46800" rIns="18000" bIns="46800">
            <a:spAutoFit/>
          </a:bodyPr>
          <a:lstStyle/>
          <a:p>
            <a:r>
              <a:rPr lang="en-US" b="0">
                <a:solidFill>
                  <a:schemeClr val="folHlink"/>
                </a:solidFill>
              </a:rPr>
              <a:t>csc-</a:t>
            </a:r>
            <a:endParaRPr lang="en-GB" b="0">
              <a:solidFill>
                <a:schemeClr val="folHlink"/>
              </a:solidFill>
            </a:endParaRPr>
          </a:p>
        </p:txBody>
      </p:sp>
      <p:cxnSp>
        <p:nvCxnSpPr>
          <p:cNvPr id="155678" name="AutoShape 30"/>
          <p:cNvCxnSpPr>
            <a:cxnSpLocks noChangeShapeType="1"/>
            <a:stCxn id="155677" idx="3"/>
            <a:endCxn id="155652" idx="1"/>
          </p:cNvCxnSpPr>
          <p:nvPr/>
        </p:nvCxnSpPr>
        <p:spPr bwMode="auto">
          <a:xfrm>
            <a:off x="6256338" y="3690938"/>
            <a:ext cx="150812" cy="1587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sm" len="sm"/>
          </a:ln>
          <a:effectLst/>
        </p:spPr>
      </p:cxnSp>
      <p:sp>
        <p:nvSpPr>
          <p:cNvPr id="155679" name="Text Box 31"/>
          <p:cNvSpPr txBox="1">
            <a:spLocks noChangeArrowheads="1"/>
          </p:cNvSpPr>
          <p:nvPr/>
        </p:nvSpPr>
        <p:spPr bwMode="auto">
          <a:xfrm>
            <a:off x="250825" y="5502275"/>
            <a:ext cx="339407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/>
              <a:t>F =</a:t>
            </a:r>
            <a:r>
              <a:rPr lang="en-GB" sz="2800">
                <a:sym typeface="Symbol" pitchFamily="18" charset="2"/>
              </a:rPr>
              <a:t></a:t>
            </a:r>
            <a:r>
              <a:rPr lang="en-GB" sz="2800">
                <a:solidFill>
                  <a:schemeClr val="accent1"/>
                </a:solidFill>
              </a:rPr>
              <a:t>ldtack</a:t>
            </a:r>
            <a:r>
              <a:rPr lang="en-GB" sz="2800">
                <a:sym typeface="Symbol" pitchFamily="18" charset="2"/>
              </a:rPr>
              <a:t> </a:t>
            </a:r>
            <a:r>
              <a:rPr lang="en-GB" sz="2800">
                <a:solidFill>
                  <a:schemeClr val="folHlink"/>
                </a:solidFill>
                <a:sym typeface="Symbol" pitchFamily="18" charset="2"/>
              </a:rPr>
              <a:t>csc</a:t>
            </a:r>
          </a:p>
        </p:txBody>
      </p:sp>
      <p:sp>
        <p:nvSpPr>
          <p:cNvPr id="155682" name="Text Box 34"/>
          <p:cNvSpPr txBox="1">
            <a:spLocks noChangeArrowheads="1"/>
          </p:cNvSpPr>
          <p:nvPr/>
        </p:nvSpPr>
        <p:spPr bwMode="auto">
          <a:xfrm>
            <a:off x="2987675" y="4797425"/>
            <a:ext cx="623888" cy="4270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/>
              <a:t>F=</a:t>
            </a:r>
            <a:r>
              <a:rPr lang="en-GB" sz="2800">
                <a:sym typeface="Symbol" pitchFamily="18" charset="2"/>
              </a:rPr>
              <a:t>1</a:t>
            </a:r>
            <a:endParaRPr lang="en-GB" sz="2800">
              <a:solidFill>
                <a:schemeClr val="folHlink"/>
              </a:solidFill>
              <a:sym typeface="Symbol" pitchFamily="18" charset="2"/>
            </a:endParaRPr>
          </a:p>
        </p:txBody>
      </p:sp>
      <p:sp>
        <p:nvSpPr>
          <p:cNvPr id="155683" name="Text Box 35"/>
          <p:cNvSpPr txBox="1">
            <a:spLocks noChangeArrowheads="1"/>
          </p:cNvSpPr>
          <p:nvPr/>
        </p:nvSpPr>
        <p:spPr bwMode="auto">
          <a:xfrm>
            <a:off x="6516688" y="1989138"/>
            <a:ext cx="623887" cy="427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/>
              <a:t>F=</a:t>
            </a:r>
            <a:r>
              <a:rPr lang="en-GB" sz="2800">
                <a:sym typeface="Symbol" pitchFamily="18" charset="2"/>
              </a:rPr>
              <a:t>0</a:t>
            </a:r>
            <a:endParaRPr lang="en-GB" sz="2800">
              <a:solidFill>
                <a:schemeClr val="folHlink"/>
              </a:solidFill>
              <a:sym typeface="Symbol" pitchFamily="18" charset="2"/>
            </a:endParaRPr>
          </a:p>
        </p:txBody>
      </p:sp>
      <p:sp>
        <p:nvSpPr>
          <p:cNvPr id="155684" name="Text Box 36"/>
          <p:cNvSpPr txBox="1">
            <a:spLocks noChangeArrowheads="1"/>
          </p:cNvSpPr>
          <p:nvPr/>
        </p:nvSpPr>
        <p:spPr bwMode="auto">
          <a:xfrm>
            <a:off x="8316913" y="4987925"/>
            <a:ext cx="623887" cy="4270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/>
              <a:t>F=</a:t>
            </a:r>
            <a:r>
              <a:rPr lang="en-GB" sz="2800">
                <a:sym typeface="Symbol" pitchFamily="18" charset="2"/>
              </a:rPr>
              <a:t>1</a:t>
            </a:r>
            <a:endParaRPr lang="en-GB" sz="2800">
              <a:solidFill>
                <a:schemeClr val="folHlink"/>
              </a:solidFill>
              <a:sym typeface="Symbol" pitchFamily="18" charset="2"/>
            </a:endParaRPr>
          </a:p>
        </p:txBody>
      </p:sp>
      <p:grpSp>
        <p:nvGrpSpPr>
          <p:cNvPr id="155705" name="Group 57"/>
          <p:cNvGrpSpPr>
            <a:grpSpLocks/>
          </p:cNvGrpSpPr>
          <p:nvPr/>
        </p:nvGrpSpPr>
        <p:grpSpPr bwMode="auto">
          <a:xfrm>
            <a:off x="2051050" y="3468688"/>
            <a:ext cx="6786563" cy="2949575"/>
            <a:chOff x="1292" y="2464"/>
            <a:chExt cx="4275" cy="1858"/>
          </a:xfrm>
        </p:grpSpPr>
        <p:sp>
          <p:nvSpPr>
            <p:cNvPr id="155706" name="Line 58"/>
            <p:cNvSpPr>
              <a:spLocks noChangeShapeType="1"/>
            </p:cNvSpPr>
            <p:nvPr/>
          </p:nvSpPr>
          <p:spPr bwMode="auto">
            <a:xfrm>
              <a:off x="5250" y="2803"/>
              <a:ext cx="317" cy="323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55707" name="Line 59"/>
            <p:cNvSpPr>
              <a:spLocks noChangeShapeType="1"/>
            </p:cNvSpPr>
            <p:nvPr/>
          </p:nvSpPr>
          <p:spPr bwMode="auto">
            <a:xfrm flipH="1">
              <a:off x="4306" y="3304"/>
              <a:ext cx="14" cy="302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55708" name="Line 60"/>
            <p:cNvSpPr>
              <a:spLocks noChangeShapeType="1"/>
            </p:cNvSpPr>
            <p:nvPr/>
          </p:nvSpPr>
          <p:spPr bwMode="auto">
            <a:xfrm flipH="1">
              <a:off x="4320" y="3264"/>
              <a:ext cx="440" cy="223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55709" name="Line 61"/>
            <p:cNvSpPr>
              <a:spLocks noChangeShapeType="1"/>
            </p:cNvSpPr>
            <p:nvPr/>
          </p:nvSpPr>
          <p:spPr bwMode="auto">
            <a:xfrm flipH="1" flipV="1">
              <a:off x="3787" y="2743"/>
              <a:ext cx="510" cy="744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55710" name="Line 62"/>
            <p:cNvSpPr>
              <a:spLocks noChangeShapeType="1"/>
            </p:cNvSpPr>
            <p:nvPr/>
          </p:nvSpPr>
          <p:spPr bwMode="auto">
            <a:xfrm flipH="1">
              <a:off x="4145" y="3573"/>
              <a:ext cx="14" cy="302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55711" name="Line 63"/>
            <p:cNvSpPr>
              <a:spLocks noChangeShapeType="1"/>
            </p:cNvSpPr>
            <p:nvPr/>
          </p:nvSpPr>
          <p:spPr bwMode="auto">
            <a:xfrm flipH="1">
              <a:off x="4160" y="3273"/>
              <a:ext cx="688" cy="448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55712" name="Line 64"/>
            <p:cNvSpPr>
              <a:spLocks noChangeShapeType="1"/>
            </p:cNvSpPr>
            <p:nvPr/>
          </p:nvSpPr>
          <p:spPr bwMode="auto">
            <a:xfrm flipH="1">
              <a:off x="4031" y="3781"/>
              <a:ext cx="14" cy="302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55713" name="Line 65"/>
            <p:cNvSpPr>
              <a:spLocks noChangeShapeType="1"/>
            </p:cNvSpPr>
            <p:nvPr/>
          </p:nvSpPr>
          <p:spPr bwMode="auto">
            <a:xfrm flipH="1" flipV="1">
              <a:off x="2835" y="2743"/>
              <a:ext cx="1288" cy="969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55714" name="Line 66"/>
            <p:cNvSpPr>
              <a:spLocks noChangeShapeType="1"/>
            </p:cNvSpPr>
            <p:nvPr/>
          </p:nvSpPr>
          <p:spPr bwMode="auto">
            <a:xfrm flipH="1">
              <a:off x="4050" y="3273"/>
              <a:ext cx="871" cy="695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55715" name="Line 67"/>
            <p:cNvSpPr>
              <a:spLocks noChangeShapeType="1"/>
            </p:cNvSpPr>
            <p:nvPr/>
          </p:nvSpPr>
          <p:spPr bwMode="auto">
            <a:xfrm flipH="1">
              <a:off x="3909" y="4020"/>
              <a:ext cx="14" cy="302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55716" name="Line 68"/>
            <p:cNvSpPr>
              <a:spLocks noChangeShapeType="1"/>
            </p:cNvSpPr>
            <p:nvPr/>
          </p:nvSpPr>
          <p:spPr bwMode="auto">
            <a:xfrm flipH="1" flipV="1">
              <a:off x="2296" y="2756"/>
              <a:ext cx="1726" cy="1167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55717" name="Line 69"/>
            <p:cNvSpPr>
              <a:spLocks noChangeShapeType="1"/>
            </p:cNvSpPr>
            <p:nvPr/>
          </p:nvSpPr>
          <p:spPr bwMode="auto">
            <a:xfrm flipH="1">
              <a:off x="3931" y="3262"/>
              <a:ext cx="1105" cy="962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55718" name="Line 70"/>
            <p:cNvSpPr>
              <a:spLocks noChangeShapeType="1"/>
            </p:cNvSpPr>
            <p:nvPr/>
          </p:nvSpPr>
          <p:spPr bwMode="auto">
            <a:xfrm flipH="1" flipV="1">
              <a:off x="1292" y="2756"/>
              <a:ext cx="2615" cy="1454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55719" name="Line 71"/>
            <p:cNvSpPr>
              <a:spLocks noChangeShapeType="1"/>
            </p:cNvSpPr>
            <p:nvPr/>
          </p:nvSpPr>
          <p:spPr bwMode="auto">
            <a:xfrm flipH="1">
              <a:off x="4610" y="2464"/>
              <a:ext cx="14" cy="302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55720" name="Line 72"/>
            <p:cNvSpPr>
              <a:spLocks noChangeShapeType="1"/>
            </p:cNvSpPr>
            <p:nvPr/>
          </p:nvSpPr>
          <p:spPr bwMode="auto">
            <a:xfrm flipH="1" flipV="1">
              <a:off x="4626" y="2606"/>
              <a:ext cx="339" cy="384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55721" name="Line 73"/>
            <p:cNvSpPr>
              <a:spLocks noChangeShapeType="1"/>
            </p:cNvSpPr>
            <p:nvPr/>
          </p:nvSpPr>
          <p:spPr bwMode="auto">
            <a:xfrm flipH="1">
              <a:off x="4242" y="2606"/>
              <a:ext cx="357" cy="4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55724" name="Group 76"/>
          <p:cNvGrpSpPr>
            <a:grpSpLocks/>
          </p:cNvGrpSpPr>
          <p:nvPr/>
        </p:nvGrpSpPr>
        <p:grpSpPr bwMode="auto">
          <a:xfrm>
            <a:off x="139700" y="2292350"/>
            <a:ext cx="5759450" cy="2303463"/>
            <a:chOff x="88" y="1444"/>
            <a:chExt cx="3628" cy="1451"/>
          </a:xfrm>
        </p:grpSpPr>
        <p:sp>
          <p:nvSpPr>
            <p:cNvPr id="155722" name="Freeform 74"/>
            <p:cNvSpPr>
              <a:spLocks/>
            </p:cNvSpPr>
            <p:nvPr/>
          </p:nvSpPr>
          <p:spPr bwMode="auto">
            <a:xfrm>
              <a:off x="88" y="1444"/>
              <a:ext cx="3628" cy="145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356" y="318"/>
                </a:cxn>
                <a:cxn ang="0">
                  <a:pos x="3402" y="771"/>
                </a:cxn>
                <a:cxn ang="0">
                  <a:pos x="0" y="907"/>
                </a:cxn>
              </a:cxnLst>
              <a:rect l="0" t="0" r="r" b="b"/>
              <a:pathLst>
                <a:path w="3961" h="907">
                  <a:moveTo>
                    <a:pt x="0" y="0"/>
                  </a:moveTo>
                  <a:cubicBezTo>
                    <a:pt x="1394" y="95"/>
                    <a:pt x="2789" y="190"/>
                    <a:pt x="3356" y="318"/>
                  </a:cubicBezTo>
                  <a:cubicBezTo>
                    <a:pt x="3923" y="446"/>
                    <a:pt x="3961" y="673"/>
                    <a:pt x="3402" y="771"/>
                  </a:cubicBezTo>
                  <a:cubicBezTo>
                    <a:pt x="2843" y="869"/>
                    <a:pt x="1421" y="888"/>
                    <a:pt x="0" y="907"/>
                  </a:cubicBez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55723" name="Text Box 75"/>
            <p:cNvSpPr txBox="1">
              <a:spLocks noChangeArrowheads="1"/>
            </p:cNvSpPr>
            <p:nvPr/>
          </p:nvSpPr>
          <p:spPr bwMode="auto">
            <a:xfrm>
              <a:off x="455" y="1661"/>
              <a:ext cx="162" cy="26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800"/>
                <a:t>C</a:t>
              </a:r>
              <a:endParaRPr lang="en-GB" sz="2800">
                <a:solidFill>
                  <a:schemeClr val="folHlink"/>
                </a:solidFill>
                <a:sym typeface="Symbol" pitchFamily="18" charset="2"/>
              </a:endParaRPr>
            </a:p>
          </p:txBody>
        </p:sp>
      </p:grpSp>
      <p:grpSp>
        <p:nvGrpSpPr>
          <p:cNvPr id="155727" name="Group 79"/>
          <p:cNvGrpSpPr>
            <a:grpSpLocks/>
          </p:cNvGrpSpPr>
          <p:nvPr/>
        </p:nvGrpSpPr>
        <p:grpSpPr bwMode="auto">
          <a:xfrm>
            <a:off x="66675" y="2422525"/>
            <a:ext cx="7704138" cy="3024188"/>
            <a:chOff x="88" y="1444"/>
            <a:chExt cx="3628" cy="1451"/>
          </a:xfrm>
        </p:grpSpPr>
        <p:sp>
          <p:nvSpPr>
            <p:cNvPr id="155728" name="Freeform 80"/>
            <p:cNvSpPr>
              <a:spLocks/>
            </p:cNvSpPr>
            <p:nvPr/>
          </p:nvSpPr>
          <p:spPr bwMode="auto">
            <a:xfrm>
              <a:off x="88" y="1444"/>
              <a:ext cx="3628" cy="145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356" y="318"/>
                </a:cxn>
                <a:cxn ang="0">
                  <a:pos x="3402" y="771"/>
                </a:cxn>
                <a:cxn ang="0">
                  <a:pos x="0" y="907"/>
                </a:cxn>
              </a:cxnLst>
              <a:rect l="0" t="0" r="r" b="b"/>
              <a:pathLst>
                <a:path w="3961" h="907">
                  <a:moveTo>
                    <a:pt x="0" y="0"/>
                  </a:moveTo>
                  <a:cubicBezTo>
                    <a:pt x="1394" y="95"/>
                    <a:pt x="2789" y="190"/>
                    <a:pt x="3356" y="318"/>
                  </a:cubicBezTo>
                  <a:cubicBezTo>
                    <a:pt x="3923" y="446"/>
                    <a:pt x="3961" y="673"/>
                    <a:pt x="3402" y="771"/>
                  </a:cubicBezTo>
                  <a:cubicBezTo>
                    <a:pt x="2843" y="869"/>
                    <a:pt x="1421" y="888"/>
                    <a:pt x="0" y="907"/>
                  </a:cubicBez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55729" name="Text Box 81"/>
            <p:cNvSpPr txBox="1">
              <a:spLocks noChangeArrowheads="1"/>
            </p:cNvSpPr>
            <p:nvPr/>
          </p:nvSpPr>
          <p:spPr bwMode="auto">
            <a:xfrm>
              <a:off x="475" y="1661"/>
              <a:ext cx="121" cy="20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800"/>
                <a:t>C</a:t>
              </a:r>
              <a:endParaRPr lang="en-GB" sz="2800">
                <a:solidFill>
                  <a:schemeClr val="folHlink"/>
                </a:solidFill>
                <a:sym typeface="Symbol" pitchFamily="18" charset="2"/>
              </a:endParaRPr>
            </a:p>
          </p:txBody>
        </p:sp>
      </p:grpSp>
      <p:sp>
        <p:nvSpPr>
          <p:cNvPr id="155741" name="Freeform 93"/>
          <p:cNvSpPr>
            <a:spLocks/>
          </p:cNvSpPr>
          <p:nvPr/>
        </p:nvSpPr>
        <p:spPr bwMode="auto">
          <a:xfrm>
            <a:off x="5724525" y="2228850"/>
            <a:ext cx="2808288" cy="1847850"/>
          </a:xfrm>
          <a:custGeom>
            <a:avLst/>
            <a:gdLst/>
            <a:ahLst/>
            <a:cxnLst>
              <a:cxn ang="0">
                <a:pos x="1043" y="1164"/>
              </a:cxn>
              <a:cxn ang="0">
                <a:pos x="1678" y="575"/>
              </a:cxn>
              <a:cxn ang="0">
                <a:pos x="1587" y="76"/>
              </a:cxn>
              <a:cxn ang="0">
                <a:pos x="771" y="121"/>
              </a:cxn>
              <a:cxn ang="0">
                <a:pos x="0" y="620"/>
              </a:cxn>
            </a:cxnLst>
            <a:rect l="0" t="0" r="r" b="b"/>
            <a:pathLst>
              <a:path w="1769" h="1164">
                <a:moveTo>
                  <a:pt x="1043" y="1164"/>
                </a:moveTo>
                <a:cubicBezTo>
                  <a:pt x="1315" y="960"/>
                  <a:pt x="1587" y="756"/>
                  <a:pt x="1678" y="575"/>
                </a:cubicBezTo>
                <a:cubicBezTo>
                  <a:pt x="1769" y="394"/>
                  <a:pt x="1738" y="152"/>
                  <a:pt x="1587" y="76"/>
                </a:cubicBezTo>
                <a:cubicBezTo>
                  <a:pt x="1436" y="0"/>
                  <a:pt x="1035" y="30"/>
                  <a:pt x="771" y="121"/>
                </a:cubicBezTo>
                <a:cubicBezTo>
                  <a:pt x="507" y="212"/>
                  <a:pt x="253" y="416"/>
                  <a:pt x="0" y="620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55742" name="Freeform 94"/>
          <p:cNvSpPr>
            <a:spLocks/>
          </p:cNvSpPr>
          <p:nvPr/>
        </p:nvSpPr>
        <p:spPr bwMode="auto">
          <a:xfrm>
            <a:off x="6218238" y="2332038"/>
            <a:ext cx="1500187" cy="1547812"/>
          </a:xfrm>
          <a:custGeom>
            <a:avLst/>
            <a:gdLst/>
            <a:ahLst/>
            <a:cxnLst>
              <a:cxn ang="0">
                <a:pos x="635" y="975"/>
              </a:cxn>
              <a:cxn ang="0">
                <a:pos x="862" y="567"/>
              </a:cxn>
              <a:cxn ang="0">
                <a:pos x="862" y="68"/>
              </a:cxn>
              <a:cxn ang="0">
                <a:pos x="363" y="159"/>
              </a:cxn>
              <a:cxn ang="0">
                <a:pos x="0" y="658"/>
              </a:cxn>
            </a:cxnLst>
            <a:rect l="0" t="0" r="r" b="b"/>
            <a:pathLst>
              <a:path w="945" h="975">
                <a:moveTo>
                  <a:pt x="635" y="975"/>
                </a:moveTo>
                <a:cubicBezTo>
                  <a:pt x="729" y="846"/>
                  <a:pt x="824" y="718"/>
                  <a:pt x="862" y="567"/>
                </a:cubicBezTo>
                <a:cubicBezTo>
                  <a:pt x="900" y="416"/>
                  <a:pt x="945" y="136"/>
                  <a:pt x="862" y="68"/>
                </a:cubicBezTo>
                <a:cubicBezTo>
                  <a:pt x="779" y="0"/>
                  <a:pt x="507" y="61"/>
                  <a:pt x="363" y="159"/>
                </a:cubicBezTo>
                <a:cubicBezTo>
                  <a:pt x="219" y="257"/>
                  <a:pt x="109" y="457"/>
                  <a:pt x="0" y="658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82" name="Group 81"/>
          <p:cNvGrpSpPr/>
          <p:nvPr/>
        </p:nvGrpSpPr>
        <p:grpSpPr>
          <a:xfrm>
            <a:off x="1187450" y="1484313"/>
            <a:ext cx="5953480" cy="3298825"/>
            <a:chOff x="1187450" y="1484313"/>
            <a:chExt cx="5953480" cy="3298825"/>
          </a:xfrm>
        </p:grpSpPr>
        <p:sp>
          <p:nvSpPr>
            <p:cNvPr id="83" name="Line 61"/>
            <p:cNvSpPr>
              <a:spLocks noChangeShapeType="1"/>
            </p:cNvSpPr>
            <p:nvPr/>
          </p:nvSpPr>
          <p:spPr bwMode="auto">
            <a:xfrm flipH="1">
              <a:off x="6313488" y="3462338"/>
              <a:ext cx="22225" cy="479425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84" name="Line 62"/>
            <p:cNvSpPr>
              <a:spLocks noChangeShapeType="1"/>
            </p:cNvSpPr>
            <p:nvPr/>
          </p:nvSpPr>
          <p:spPr bwMode="auto">
            <a:xfrm flipV="1">
              <a:off x="6351587" y="2711451"/>
              <a:ext cx="441325" cy="0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85" name="Line 63"/>
            <p:cNvSpPr>
              <a:spLocks noChangeShapeType="1"/>
            </p:cNvSpPr>
            <p:nvPr/>
          </p:nvSpPr>
          <p:spPr bwMode="auto">
            <a:xfrm flipV="1">
              <a:off x="6048375" y="2682876"/>
              <a:ext cx="287337" cy="798513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86" name="Line 64"/>
            <p:cNvSpPr>
              <a:spLocks noChangeShapeType="1"/>
            </p:cNvSpPr>
            <p:nvPr/>
          </p:nvSpPr>
          <p:spPr bwMode="auto">
            <a:xfrm>
              <a:off x="6349439" y="2470058"/>
              <a:ext cx="11112" cy="479425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87" name="Line 65"/>
            <p:cNvSpPr>
              <a:spLocks noChangeShapeType="1"/>
            </p:cNvSpPr>
            <p:nvPr/>
          </p:nvSpPr>
          <p:spPr bwMode="auto">
            <a:xfrm flipH="1">
              <a:off x="5292725" y="2874963"/>
              <a:ext cx="22225" cy="479425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88" name="Line 66"/>
            <p:cNvSpPr>
              <a:spLocks noChangeShapeType="1"/>
            </p:cNvSpPr>
            <p:nvPr/>
          </p:nvSpPr>
          <p:spPr bwMode="auto">
            <a:xfrm flipH="1" flipV="1">
              <a:off x="5292725" y="3114676"/>
              <a:ext cx="498475" cy="365125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Line 67"/>
            <p:cNvSpPr>
              <a:spLocks noChangeShapeType="1"/>
            </p:cNvSpPr>
            <p:nvPr/>
          </p:nvSpPr>
          <p:spPr bwMode="auto">
            <a:xfrm flipH="1">
              <a:off x="4500563" y="3114676"/>
              <a:ext cx="766763" cy="365125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90" name="Line 68"/>
            <p:cNvSpPr>
              <a:spLocks noChangeShapeType="1"/>
            </p:cNvSpPr>
            <p:nvPr/>
          </p:nvSpPr>
          <p:spPr bwMode="auto">
            <a:xfrm flipH="1">
              <a:off x="5149850" y="2443163"/>
              <a:ext cx="22225" cy="479425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91" name="Line 69"/>
            <p:cNvSpPr>
              <a:spLocks noChangeShapeType="1"/>
            </p:cNvSpPr>
            <p:nvPr/>
          </p:nvSpPr>
          <p:spPr bwMode="auto">
            <a:xfrm flipH="1" flipV="1">
              <a:off x="5172075" y="2682876"/>
              <a:ext cx="692150" cy="796925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Line 70"/>
            <p:cNvSpPr>
              <a:spLocks noChangeShapeType="1"/>
            </p:cNvSpPr>
            <p:nvPr/>
          </p:nvSpPr>
          <p:spPr bwMode="auto">
            <a:xfrm flipH="1">
              <a:off x="3700463" y="2711451"/>
              <a:ext cx="1443038" cy="765175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93" name="Line 71"/>
            <p:cNvSpPr>
              <a:spLocks noChangeShapeType="1"/>
            </p:cNvSpPr>
            <p:nvPr/>
          </p:nvSpPr>
          <p:spPr bwMode="auto">
            <a:xfrm flipH="1">
              <a:off x="4995863" y="1963738"/>
              <a:ext cx="22225" cy="479425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94" name="Line 72"/>
            <p:cNvSpPr>
              <a:spLocks noChangeShapeType="1"/>
            </p:cNvSpPr>
            <p:nvPr/>
          </p:nvSpPr>
          <p:spPr bwMode="auto">
            <a:xfrm flipH="1" flipV="1">
              <a:off x="5035550" y="2212976"/>
              <a:ext cx="923925" cy="1249363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Line 73"/>
            <p:cNvSpPr>
              <a:spLocks noChangeShapeType="1"/>
            </p:cNvSpPr>
            <p:nvPr/>
          </p:nvSpPr>
          <p:spPr bwMode="auto">
            <a:xfrm flipH="1">
              <a:off x="1979613" y="2212976"/>
              <a:ext cx="2970213" cy="1266825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96" name="Line 74"/>
            <p:cNvSpPr>
              <a:spLocks noChangeShapeType="1"/>
            </p:cNvSpPr>
            <p:nvPr/>
          </p:nvSpPr>
          <p:spPr bwMode="auto">
            <a:xfrm flipH="1">
              <a:off x="4868863" y="1484313"/>
              <a:ext cx="22225" cy="479425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97" name="Line 75"/>
            <p:cNvSpPr>
              <a:spLocks noChangeShapeType="1"/>
            </p:cNvSpPr>
            <p:nvPr/>
          </p:nvSpPr>
          <p:spPr bwMode="auto">
            <a:xfrm flipH="1" flipV="1">
              <a:off x="4908550" y="1709738"/>
              <a:ext cx="1114425" cy="1770063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98" name="Line 76"/>
            <p:cNvSpPr>
              <a:spLocks noChangeShapeType="1"/>
            </p:cNvSpPr>
            <p:nvPr/>
          </p:nvSpPr>
          <p:spPr bwMode="auto">
            <a:xfrm flipH="1">
              <a:off x="1187450" y="1709738"/>
              <a:ext cx="3681413" cy="1770063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99" name="Line 77"/>
            <p:cNvSpPr>
              <a:spLocks noChangeShapeType="1"/>
            </p:cNvSpPr>
            <p:nvPr/>
          </p:nvSpPr>
          <p:spPr bwMode="auto">
            <a:xfrm flipH="1">
              <a:off x="6296025" y="4303713"/>
              <a:ext cx="22225" cy="479425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00" name="Line 78"/>
            <p:cNvSpPr>
              <a:spLocks noChangeShapeType="1"/>
            </p:cNvSpPr>
            <p:nvPr/>
          </p:nvSpPr>
          <p:spPr bwMode="auto">
            <a:xfrm>
              <a:off x="5959475" y="3913188"/>
              <a:ext cx="339725" cy="627063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Line 79"/>
            <p:cNvSpPr>
              <a:spLocks noChangeShapeType="1"/>
            </p:cNvSpPr>
            <p:nvPr/>
          </p:nvSpPr>
          <p:spPr bwMode="auto">
            <a:xfrm>
              <a:off x="6335713" y="4538663"/>
              <a:ext cx="463550" cy="0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02" name="Line 62"/>
            <p:cNvSpPr>
              <a:spLocks noChangeShapeType="1"/>
            </p:cNvSpPr>
            <p:nvPr/>
          </p:nvSpPr>
          <p:spPr bwMode="auto">
            <a:xfrm flipV="1">
              <a:off x="6562165" y="2779058"/>
              <a:ext cx="233081" cy="197223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03" name="Line 63"/>
            <p:cNvSpPr>
              <a:spLocks noChangeShapeType="1"/>
            </p:cNvSpPr>
            <p:nvPr/>
          </p:nvSpPr>
          <p:spPr bwMode="auto">
            <a:xfrm flipV="1">
              <a:off x="6142038" y="3065928"/>
              <a:ext cx="384268" cy="393231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04" name="Line 64"/>
            <p:cNvSpPr>
              <a:spLocks noChangeShapeType="1"/>
            </p:cNvSpPr>
            <p:nvPr/>
          </p:nvSpPr>
          <p:spPr bwMode="auto">
            <a:xfrm flipH="1">
              <a:off x="6523038" y="2852936"/>
              <a:ext cx="22225" cy="479425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endParaRPr lang="en-GB"/>
            </a:p>
          </p:txBody>
        </p:sp>
        <p:sp>
          <p:nvSpPr>
            <p:cNvPr id="105" name="Freeform 104"/>
            <p:cNvSpPr/>
            <p:nvPr/>
          </p:nvSpPr>
          <p:spPr bwMode="auto">
            <a:xfrm>
              <a:off x="6523037" y="3114675"/>
              <a:ext cx="617893" cy="1182687"/>
            </a:xfrm>
            <a:custGeom>
              <a:avLst/>
              <a:gdLst>
                <a:gd name="connsiteX0" fmla="*/ 0 w 409388"/>
                <a:gd name="connsiteY0" fmla="*/ 0 h 778436"/>
                <a:gd name="connsiteX1" fmla="*/ 403412 w 409388"/>
                <a:gd name="connsiteY1" fmla="*/ 681318 h 778436"/>
                <a:gd name="connsiteX2" fmla="*/ 35859 w 409388"/>
                <a:gd name="connsiteY2" fmla="*/ 582706 h 778436"/>
                <a:gd name="connsiteX0" fmla="*/ 0 w 725895"/>
                <a:gd name="connsiteY0" fmla="*/ 0 h 1166813"/>
                <a:gd name="connsiteX1" fmla="*/ 403412 w 725895"/>
                <a:gd name="connsiteY1" fmla="*/ 681318 h 1166813"/>
                <a:gd name="connsiteX2" fmla="*/ 539131 w 725895"/>
                <a:gd name="connsiteY2" fmla="*/ 1068948 h 1166813"/>
                <a:gd name="connsiteX0" fmla="*/ 0 w 725895"/>
                <a:gd name="connsiteY0" fmla="*/ 0 h 1166813"/>
                <a:gd name="connsiteX1" fmla="*/ 467123 w 725895"/>
                <a:gd name="connsiteY1" fmla="*/ 252974 h 1166813"/>
                <a:gd name="connsiteX2" fmla="*/ 539131 w 725895"/>
                <a:gd name="connsiteY2" fmla="*/ 1068948 h 1166813"/>
                <a:gd name="connsiteX0" fmla="*/ 0 w 725895"/>
                <a:gd name="connsiteY0" fmla="*/ 0 h 1166813"/>
                <a:gd name="connsiteX1" fmla="*/ 467123 w 725895"/>
                <a:gd name="connsiteY1" fmla="*/ 252974 h 1166813"/>
                <a:gd name="connsiteX2" fmla="*/ 539131 w 725895"/>
                <a:gd name="connsiteY2" fmla="*/ 1068948 h 1166813"/>
                <a:gd name="connsiteX0" fmla="*/ 0 w 587782"/>
                <a:gd name="connsiteY0" fmla="*/ 0 h 1068948"/>
                <a:gd name="connsiteX1" fmla="*/ 467123 w 587782"/>
                <a:gd name="connsiteY1" fmla="*/ 252974 h 1068948"/>
                <a:gd name="connsiteX2" fmla="*/ 539131 w 587782"/>
                <a:gd name="connsiteY2" fmla="*/ 1068948 h 1068948"/>
                <a:gd name="connsiteX0" fmla="*/ 0 w 587782"/>
                <a:gd name="connsiteY0" fmla="*/ 0 h 1068948"/>
                <a:gd name="connsiteX1" fmla="*/ 467123 w 587782"/>
                <a:gd name="connsiteY1" fmla="*/ 460935 h 1068948"/>
                <a:gd name="connsiteX2" fmla="*/ 539131 w 587782"/>
                <a:gd name="connsiteY2" fmla="*/ 1068948 h 1068948"/>
                <a:gd name="connsiteX0" fmla="*/ 6085 w 593867"/>
                <a:gd name="connsiteY0" fmla="*/ 96994 h 1165942"/>
                <a:gd name="connsiteX1" fmla="*/ 77854 w 593867"/>
                <a:gd name="connsiteY1" fmla="*/ 76823 h 1165942"/>
                <a:gd name="connsiteX2" fmla="*/ 473208 w 593867"/>
                <a:gd name="connsiteY2" fmla="*/ 557929 h 1165942"/>
                <a:gd name="connsiteX3" fmla="*/ 545216 w 593867"/>
                <a:gd name="connsiteY3" fmla="*/ 1165942 h 1165942"/>
                <a:gd name="connsiteX0" fmla="*/ 0 w 587782"/>
                <a:gd name="connsiteY0" fmla="*/ 0 h 1068948"/>
                <a:gd name="connsiteX1" fmla="*/ 467123 w 587782"/>
                <a:gd name="connsiteY1" fmla="*/ 460935 h 1068948"/>
                <a:gd name="connsiteX2" fmla="*/ 539131 w 587782"/>
                <a:gd name="connsiteY2" fmla="*/ 1068948 h 1068948"/>
                <a:gd name="connsiteX0" fmla="*/ 0 w 617893"/>
                <a:gd name="connsiteY0" fmla="*/ 0 h 1182687"/>
                <a:gd name="connsiteX1" fmla="*/ 497234 w 617893"/>
                <a:gd name="connsiteY1" fmla="*/ 574674 h 1182687"/>
                <a:gd name="connsiteX2" fmla="*/ 569242 w 617893"/>
                <a:gd name="connsiteY2" fmla="*/ 1182687 h 1182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7893" h="1182687">
                  <a:moveTo>
                    <a:pt x="0" y="0"/>
                  </a:moveTo>
                  <a:cubicBezTo>
                    <a:pt x="97317" y="96028"/>
                    <a:pt x="407379" y="396516"/>
                    <a:pt x="497234" y="574674"/>
                  </a:cubicBezTo>
                  <a:cubicBezTo>
                    <a:pt x="575128" y="756194"/>
                    <a:pt x="617893" y="937371"/>
                    <a:pt x="569242" y="1182687"/>
                  </a:cubicBezTo>
                </a:path>
              </a:pathLst>
            </a:custGeom>
            <a:noFill/>
            <a:ln w="25400" cap="flat" cmpd="sng" algn="ctr">
              <a:solidFill>
                <a:srgbClr val="0099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741" grpId="0" animBg="1"/>
      <p:bldP spid="155742" grpId="0" animBg="1"/>
      <p:bldP spid="155742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63525" y="190500"/>
            <a:ext cx="8713788" cy="577210"/>
          </a:xfrm>
        </p:spPr>
        <p:txBody>
          <a:bodyPr/>
          <a:lstStyle/>
          <a:p>
            <a:r>
              <a:rPr lang="en-US" dirty="0" smtClean="0"/>
              <a:t>Experimental results</a:t>
            </a:r>
            <a:endParaRPr lang="en-GB" dirty="0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055444"/>
            <a:ext cx="8869363" cy="5541908"/>
          </a:xfrm>
          <a:noFill/>
          <a:ln/>
        </p:spPr>
        <p:txBody>
          <a:bodyPr/>
          <a:lstStyle/>
          <a:p>
            <a:pPr>
              <a:spcBef>
                <a:spcPct val="10000"/>
              </a:spcBef>
            </a:pPr>
            <a:r>
              <a:rPr lang="en-GB" dirty="0" smtClean="0">
                <a:solidFill>
                  <a:schemeClr val="accent2"/>
                </a:solidFill>
              </a:rPr>
              <a:t>Implemented in </a:t>
            </a:r>
            <a:r>
              <a:rPr lang="en-GB" dirty="0" smtClean="0"/>
              <a:t>MPSAT</a:t>
            </a:r>
            <a:r>
              <a:rPr lang="en-GB" dirty="0" smtClean="0">
                <a:solidFill>
                  <a:schemeClr val="accent2"/>
                </a:solidFill>
              </a:rPr>
              <a:t> (library matching not implemented yet) and compared with </a:t>
            </a:r>
            <a:r>
              <a:rPr lang="en-GB" dirty="0" smtClean="0"/>
              <a:t>PETRIFY</a:t>
            </a:r>
          </a:p>
          <a:p>
            <a:pPr>
              <a:spcBef>
                <a:spcPct val="10000"/>
              </a:spcBef>
            </a:pPr>
            <a:r>
              <a:rPr lang="en-GB" dirty="0" smtClean="0">
                <a:solidFill>
                  <a:srgbClr val="FF0000"/>
                </a:solidFill>
              </a:rPr>
              <a:t>Assorted small benchmarks:</a:t>
            </a:r>
          </a:p>
          <a:p>
            <a:pPr lvl="1">
              <a:spcBef>
                <a:spcPct val="10000"/>
              </a:spcBef>
            </a:pPr>
            <a:r>
              <a:rPr lang="en-GB" dirty="0" smtClean="0">
                <a:solidFill>
                  <a:schemeClr val="accent2"/>
                </a:solidFill>
              </a:rPr>
              <a:t>Similar failure rates </a:t>
            </a:r>
            <a:r>
              <a:rPr lang="en-GB" dirty="0" smtClean="0">
                <a:solidFill>
                  <a:schemeClr val="accent2"/>
                </a:solidFill>
                <a:sym typeface="Wingdings" pitchFamily="2" charset="2"/>
              </a:rPr>
              <a:t>and the</a:t>
            </a:r>
            <a:r>
              <a:rPr lang="en-GB" dirty="0" smtClean="0">
                <a:solidFill>
                  <a:schemeClr val="accent2"/>
                </a:solidFill>
              </a:rPr>
              <a:t> quality of circuits </a:t>
            </a:r>
            <a:r>
              <a:rPr lang="en-GB" dirty="0" smtClean="0">
                <a:solidFill>
                  <a:srgbClr val="009900"/>
                </a:solidFill>
                <a:sym typeface="Wingdings" pitchFamily="2" charset="2"/>
              </a:rPr>
              <a:t></a:t>
            </a:r>
          </a:p>
          <a:p>
            <a:pPr lvl="2">
              <a:spcBef>
                <a:spcPct val="10000"/>
              </a:spcBef>
            </a:pPr>
            <a:r>
              <a:rPr lang="en-GB" dirty="0" smtClean="0">
                <a:solidFill>
                  <a:schemeClr val="accent2"/>
                </a:solidFill>
                <a:sym typeface="Wingdings" pitchFamily="2" charset="2"/>
              </a:rPr>
              <a:t> structural insertions seem sufficient </a:t>
            </a:r>
            <a:r>
              <a:rPr lang="en-GB" dirty="0" smtClean="0">
                <a:solidFill>
                  <a:srgbClr val="009900"/>
                </a:solidFill>
                <a:sym typeface="Wingdings" pitchFamily="2" charset="2"/>
              </a:rPr>
              <a:t></a:t>
            </a:r>
            <a:endParaRPr lang="en-GB" dirty="0" smtClean="0">
              <a:solidFill>
                <a:srgbClr val="009900"/>
              </a:solidFill>
            </a:endParaRPr>
          </a:p>
          <a:p>
            <a:pPr lvl="1">
              <a:spcBef>
                <a:spcPct val="10000"/>
              </a:spcBef>
            </a:pPr>
            <a:r>
              <a:rPr lang="en-GB" dirty="0" smtClean="0">
                <a:solidFill>
                  <a:schemeClr val="accent2"/>
                </a:solidFill>
              </a:rPr>
              <a:t>The tests reflect the quality of heuristics in choosing the decomposition in each step rather than the quality of the signal insertion routine </a:t>
            </a:r>
            <a:r>
              <a:rPr lang="en-GB" dirty="0" smtClean="0">
                <a:solidFill>
                  <a:srgbClr val="FF0000"/>
                </a:solidFill>
                <a:sym typeface="Wingdings" pitchFamily="2" charset="2"/>
              </a:rPr>
              <a:t></a:t>
            </a:r>
            <a:endParaRPr lang="en-GB" dirty="0" smtClean="0">
              <a:solidFill>
                <a:srgbClr val="FF0000"/>
              </a:solidFill>
            </a:endParaRPr>
          </a:p>
          <a:p>
            <a:pPr>
              <a:spcBef>
                <a:spcPct val="10000"/>
              </a:spcBef>
            </a:pPr>
            <a:r>
              <a:rPr lang="en-US" dirty="0" smtClean="0">
                <a:solidFill>
                  <a:srgbClr val="FF0000"/>
                </a:solidFill>
              </a:rPr>
              <a:t>Large benchmarks</a:t>
            </a:r>
          </a:p>
          <a:p>
            <a:pPr lvl="1">
              <a:spcBef>
                <a:spcPct val="10000"/>
              </a:spcBef>
            </a:pPr>
            <a:r>
              <a:rPr lang="en-US" dirty="0" smtClean="0">
                <a:solidFill>
                  <a:schemeClr val="accent2"/>
                </a:solidFill>
              </a:rPr>
              <a:t>Tend to be non-decomposable by both tools </a:t>
            </a:r>
            <a:r>
              <a:rPr lang="en-GB" dirty="0" smtClean="0">
                <a:solidFill>
                  <a:srgbClr val="FF0000"/>
                </a:solidFill>
                <a:sym typeface="Wingdings" pitchFamily="2" charset="2"/>
              </a:rPr>
              <a:t></a:t>
            </a:r>
            <a:endParaRPr lang="en-US" dirty="0" smtClean="0">
              <a:solidFill>
                <a:schemeClr val="accent2"/>
              </a:solidFill>
            </a:endParaRPr>
          </a:p>
          <a:p>
            <a:pPr lvl="1">
              <a:spcBef>
                <a:spcPct val="10000"/>
              </a:spcBef>
            </a:pPr>
            <a:r>
              <a:rPr lang="en-US" dirty="0" smtClean="0">
                <a:solidFill>
                  <a:schemeClr val="accent2"/>
                </a:solidFill>
              </a:rPr>
              <a:t>Only one series (scalable pipelines) was useful</a:t>
            </a:r>
          </a:p>
          <a:p>
            <a:pPr lvl="2">
              <a:spcBef>
                <a:spcPct val="10000"/>
              </a:spcBef>
            </a:pPr>
            <a:r>
              <a:rPr lang="en-US" dirty="0" smtClean="0">
                <a:solidFill>
                  <a:schemeClr val="accent2"/>
                </a:solidFill>
              </a:rPr>
              <a:t> can be solved by a single insertion, hence minimizes the impact of heuristics and reflects the </a:t>
            </a:r>
            <a:r>
              <a:rPr lang="en-GB" dirty="0" smtClean="0">
                <a:solidFill>
                  <a:schemeClr val="accent2"/>
                </a:solidFill>
              </a:rPr>
              <a:t>quality of the signal insertion routine</a:t>
            </a:r>
            <a:endParaRPr lang="en-US" dirty="0" smtClean="0">
              <a:solidFill>
                <a:schemeClr val="accent2"/>
              </a:solidFill>
            </a:endParaRPr>
          </a:p>
          <a:p>
            <a:pPr lvl="2">
              <a:spcBef>
                <a:spcPct val="10000"/>
              </a:spcBef>
            </a:pPr>
            <a:r>
              <a:rPr lang="en-US" dirty="0" smtClean="0">
                <a:solidFill>
                  <a:schemeClr val="accent2"/>
                </a:solidFill>
              </a:rPr>
              <a:t> huge reachability graphs, so unfoldings win </a:t>
            </a:r>
            <a:r>
              <a:rPr lang="en-GB" dirty="0" smtClean="0">
                <a:solidFill>
                  <a:srgbClr val="009900"/>
                </a:solidFill>
                <a:sym typeface="Wingdings" pitchFamily="2" charset="2"/>
              </a:rPr>
              <a:t></a:t>
            </a:r>
            <a:endParaRPr lang="en-US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7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63525" y="190500"/>
            <a:ext cx="8713788" cy="577210"/>
          </a:xfrm>
        </p:spPr>
        <p:txBody>
          <a:bodyPr/>
          <a:lstStyle/>
          <a:p>
            <a:r>
              <a:rPr lang="en-US" dirty="0" smtClean="0"/>
              <a:t>Conclusions</a:t>
            </a:r>
            <a:endParaRPr lang="en-GB" dirty="0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340768"/>
            <a:ext cx="8869363" cy="4320480"/>
          </a:xfrm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10000"/>
              </a:spcBef>
            </a:pPr>
            <a:r>
              <a:rPr lang="en-US" sz="2800" dirty="0">
                <a:solidFill>
                  <a:schemeClr val="accent2"/>
                </a:solidFill>
              </a:rPr>
              <a:t>Unfolding-based decomposition algorithm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</a:pPr>
            <a:r>
              <a:rPr lang="en-US" sz="2800" dirty="0">
                <a:solidFill>
                  <a:schemeClr val="accent2"/>
                </a:solidFill>
              </a:rPr>
              <a:t>alleviates state space explosion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</a:pPr>
            <a:r>
              <a:rPr lang="en-US" sz="2800" dirty="0">
                <a:solidFill>
                  <a:schemeClr val="accent2"/>
                </a:solidFill>
              </a:rPr>
              <a:t>completes the design cycle based fully on unfoldings (i.e. state graphs are never built)</a:t>
            </a:r>
          </a:p>
          <a:p>
            <a:pPr>
              <a:lnSpc>
                <a:spcPct val="100000"/>
              </a:lnSpc>
              <a:spcBef>
                <a:spcPct val="10000"/>
              </a:spcBef>
            </a:pPr>
            <a:r>
              <a:rPr lang="en-US" sz="2800" dirty="0">
                <a:solidFill>
                  <a:schemeClr val="accent2"/>
                </a:solidFill>
              </a:rPr>
              <a:t>All advantages of state-based decomposition are retained: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</a:pPr>
            <a:r>
              <a:rPr lang="en-GB" sz="2800" dirty="0" err="1">
                <a:solidFill>
                  <a:schemeClr val="accent2"/>
                </a:solidFill>
              </a:rPr>
              <a:t>multiway</a:t>
            </a:r>
            <a:r>
              <a:rPr lang="en-GB" sz="2800" dirty="0">
                <a:solidFill>
                  <a:schemeClr val="accent2"/>
                </a:solidFill>
              </a:rPr>
              <a:t> acknowledgement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</a:pPr>
            <a:r>
              <a:rPr lang="en-GB" sz="2800" dirty="0">
                <a:solidFill>
                  <a:schemeClr val="accent2"/>
                </a:solidFill>
              </a:rPr>
              <a:t>latch utilisation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</a:pPr>
            <a:r>
              <a:rPr lang="en-GB" sz="2800" dirty="0">
                <a:solidFill>
                  <a:schemeClr val="accent2"/>
                </a:solidFill>
              </a:rPr>
              <a:t>highly optimised </a:t>
            </a:r>
            <a:r>
              <a:rPr lang="en-GB" sz="2800" dirty="0" smtClean="0">
                <a:solidFill>
                  <a:schemeClr val="accent2"/>
                </a:solidFill>
              </a:rPr>
              <a:t>circuits</a:t>
            </a:r>
            <a:endParaRPr lang="en-GB" sz="28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2420938"/>
            <a:ext cx="8610600" cy="1541462"/>
          </a:xfrm>
          <a:noFill/>
          <a:ln/>
        </p:spPr>
        <p:txBody>
          <a:bodyPr/>
          <a:lstStyle/>
          <a:p>
            <a:pPr algn="ctr">
              <a:lnSpc>
                <a:spcPct val="80000"/>
              </a:lnSpc>
              <a:buClr>
                <a:schemeClr val="accent2"/>
              </a:buClr>
              <a:buFont typeface="Wingdings" pitchFamily="2" charset="2"/>
              <a:buNone/>
              <a:tabLst>
                <a:tab pos="5810250" algn="l"/>
                <a:tab pos="6667500" algn="l"/>
              </a:tabLst>
            </a:pPr>
            <a:r>
              <a:rPr lang="en-US" sz="4800">
                <a:solidFill>
                  <a:schemeClr val="accent1"/>
                </a:solidFill>
                <a:latin typeface="Comic Sans MS" pitchFamily="66" charset="0"/>
              </a:rPr>
              <a:t>Thank you!</a:t>
            </a:r>
          </a:p>
          <a:p>
            <a:pPr algn="ctr">
              <a:lnSpc>
                <a:spcPct val="80000"/>
              </a:lnSpc>
              <a:buClr>
                <a:schemeClr val="accent2"/>
              </a:buClr>
              <a:buFont typeface="Wingdings" pitchFamily="2" charset="2"/>
              <a:buNone/>
              <a:tabLst>
                <a:tab pos="5810250" algn="l"/>
                <a:tab pos="6667500" algn="l"/>
              </a:tabLst>
            </a:pPr>
            <a:r>
              <a:rPr lang="en-US" sz="4800">
                <a:solidFill>
                  <a:schemeClr val="accent1"/>
                </a:solidFill>
                <a:latin typeface="Comic Sans MS" pitchFamily="66" charset="0"/>
              </a:rPr>
              <a:t>Any questions?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Motivation</a:t>
            </a:r>
            <a:endParaRPr lang="en-GB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153400" cy="4649788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40000"/>
              </a:spcBef>
            </a:pPr>
            <a:r>
              <a:rPr lang="en-US" sz="2800" dirty="0">
                <a:solidFill>
                  <a:srgbClr val="FF0000"/>
                </a:solidFill>
              </a:rPr>
              <a:t>Logic decomposition </a:t>
            </a:r>
            <a:r>
              <a:rPr lang="en-US" sz="2800" dirty="0">
                <a:solidFill>
                  <a:schemeClr val="accent2"/>
                </a:solidFill>
              </a:rPr>
              <a:t>is one of the most difficult tasks in logic synthesis</a:t>
            </a:r>
          </a:p>
          <a:p>
            <a:pPr>
              <a:lnSpc>
                <a:spcPct val="100000"/>
              </a:lnSpc>
              <a:spcBef>
                <a:spcPct val="40000"/>
              </a:spcBef>
            </a:pPr>
            <a:r>
              <a:rPr lang="en-US" sz="2800" dirty="0">
                <a:solidFill>
                  <a:schemeClr val="accent2"/>
                </a:solidFill>
              </a:rPr>
              <a:t>The quality of the resulting circuit (in terms of area and latency) depends to a large extent on the way logic decomposition was performed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90500"/>
            <a:ext cx="8713788" cy="571500"/>
          </a:xfrm>
        </p:spPr>
        <p:txBody>
          <a:bodyPr/>
          <a:lstStyle/>
          <a:p>
            <a:r>
              <a:rPr lang="en-US"/>
              <a:t>Speed-independency assumptions</a:t>
            </a:r>
            <a:endParaRPr lang="en-GB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153400" cy="515302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40000"/>
              </a:spcBef>
            </a:pPr>
            <a:r>
              <a:rPr lang="en-US" sz="2800" dirty="0">
                <a:solidFill>
                  <a:schemeClr val="accent2"/>
                </a:solidFill>
              </a:rPr>
              <a:t>Gates are </a:t>
            </a:r>
            <a:r>
              <a:rPr lang="en-US" sz="2800" i="1" dirty="0">
                <a:solidFill>
                  <a:schemeClr val="accent1"/>
                </a:solidFill>
              </a:rPr>
              <a:t>atomic </a:t>
            </a:r>
            <a:r>
              <a:rPr lang="en-US" sz="2800" dirty="0">
                <a:solidFill>
                  <a:schemeClr val="accent2"/>
                </a:solidFill>
              </a:rPr>
              <a:t>(so no internal hazards)</a:t>
            </a:r>
          </a:p>
          <a:p>
            <a:pPr>
              <a:lnSpc>
                <a:spcPct val="100000"/>
              </a:lnSpc>
              <a:spcBef>
                <a:spcPct val="40000"/>
              </a:spcBef>
            </a:pPr>
            <a:endParaRPr lang="en-US" sz="2800" dirty="0">
              <a:solidFill>
                <a:schemeClr val="accent2"/>
              </a:solidFill>
            </a:endParaRPr>
          </a:p>
          <a:p>
            <a:pPr>
              <a:lnSpc>
                <a:spcPct val="100000"/>
              </a:lnSpc>
              <a:spcBef>
                <a:spcPct val="40000"/>
              </a:spcBef>
            </a:pPr>
            <a:endParaRPr lang="en-US" sz="2800" dirty="0">
              <a:solidFill>
                <a:schemeClr val="accent2"/>
              </a:solidFill>
            </a:endParaRPr>
          </a:p>
          <a:p>
            <a:pPr>
              <a:lnSpc>
                <a:spcPct val="100000"/>
              </a:lnSpc>
              <a:spcBef>
                <a:spcPct val="40000"/>
              </a:spcBef>
            </a:pPr>
            <a:endParaRPr lang="en-US" sz="2800" dirty="0">
              <a:solidFill>
                <a:schemeClr val="accent2"/>
              </a:solidFill>
            </a:endParaRPr>
          </a:p>
          <a:p>
            <a:pPr>
              <a:lnSpc>
                <a:spcPct val="100000"/>
              </a:lnSpc>
              <a:spcBef>
                <a:spcPct val="40000"/>
              </a:spcBef>
            </a:pPr>
            <a:endParaRPr lang="en-US" sz="2800" i="1" dirty="0">
              <a:solidFill>
                <a:schemeClr val="accent2"/>
              </a:solidFill>
            </a:endParaRPr>
          </a:p>
          <a:p>
            <a:pPr>
              <a:lnSpc>
                <a:spcPct val="100000"/>
              </a:lnSpc>
              <a:spcBef>
                <a:spcPct val="40000"/>
              </a:spcBef>
            </a:pPr>
            <a:r>
              <a:rPr lang="en-US" sz="2800" dirty="0">
                <a:solidFill>
                  <a:schemeClr val="accent2"/>
                </a:solidFill>
              </a:rPr>
              <a:t>Gates’ delays are positive and </a:t>
            </a:r>
            <a:r>
              <a:rPr lang="en-US" sz="2800" dirty="0" smtClean="0">
                <a:solidFill>
                  <a:schemeClr val="accent2"/>
                </a:solidFill>
              </a:rPr>
              <a:t>unbounded (and perhaps variable)</a:t>
            </a:r>
            <a:endParaRPr lang="en-US" sz="2800" dirty="0">
              <a:solidFill>
                <a:schemeClr val="accent2"/>
              </a:solidFill>
            </a:endParaRPr>
          </a:p>
          <a:p>
            <a:pPr>
              <a:lnSpc>
                <a:spcPct val="100000"/>
              </a:lnSpc>
              <a:spcBef>
                <a:spcPct val="40000"/>
              </a:spcBef>
            </a:pPr>
            <a:r>
              <a:rPr lang="en-US" sz="2800" dirty="0">
                <a:solidFill>
                  <a:schemeClr val="accent2"/>
                </a:solidFill>
              </a:rPr>
              <a:t>Wire delays are </a:t>
            </a:r>
            <a:r>
              <a:rPr lang="en-US" sz="2800" dirty="0" smtClean="0">
                <a:solidFill>
                  <a:schemeClr val="accent2"/>
                </a:solidFill>
              </a:rPr>
              <a:t>negligible (SI) </a:t>
            </a:r>
            <a:r>
              <a:rPr lang="en-US" sz="2800" dirty="0">
                <a:solidFill>
                  <a:schemeClr val="accent2"/>
                </a:solidFill>
              </a:rPr>
              <a:t>or, alternatively, wire forks are </a:t>
            </a:r>
            <a:r>
              <a:rPr lang="en-US" sz="2800" dirty="0" err="1">
                <a:solidFill>
                  <a:schemeClr val="accent2"/>
                </a:solidFill>
              </a:rPr>
              <a:t>isochronic</a:t>
            </a:r>
            <a:r>
              <a:rPr lang="en-US" sz="2800" dirty="0">
                <a:solidFill>
                  <a:schemeClr val="accent2"/>
                </a:solidFill>
              </a:rPr>
              <a:t> (QDI)</a:t>
            </a:r>
          </a:p>
        </p:txBody>
      </p:sp>
      <p:grpSp>
        <p:nvGrpSpPr>
          <p:cNvPr id="142351" name="Group 15"/>
          <p:cNvGrpSpPr>
            <a:grpSpLocks/>
          </p:cNvGrpSpPr>
          <p:nvPr/>
        </p:nvGrpSpPr>
        <p:grpSpPr bwMode="auto">
          <a:xfrm>
            <a:off x="2627313" y="2089150"/>
            <a:ext cx="3748087" cy="2058988"/>
            <a:chOff x="927" y="2523"/>
            <a:chExt cx="2361" cy="1297"/>
          </a:xfrm>
        </p:grpSpPr>
        <p:sp>
          <p:nvSpPr>
            <p:cNvPr id="142340" name="Text Box 4"/>
            <p:cNvSpPr txBox="1">
              <a:spLocks noChangeArrowheads="1"/>
            </p:cNvSpPr>
            <p:nvPr/>
          </p:nvSpPr>
          <p:spPr bwMode="auto">
            <a:xfrm>
              <a:off x="1268" y="2659"/>
              <a:ext cx="863" cy="1035"/>
            </a:xfrm>
            <a:prstGeom prst="rect">
              <a:avLst/>
            </a:prstGeom>
            <a:noFill/>
            <a:ln w="254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08000" tIns="108000" rIns="108000" bIns="108000" anchorCtr="1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3200"/>
                <a:t>F</a:t>
              </a:r>
            </a:p>
            <a:p>
              <a:pPr>
                <a:spcBef>
                  <a:spcPct val="50000"/>
                </a:spcBef>
              </a:pPr>
              <a:r>
                <a:rPr lang="en-GB">
                  <a:solidFill>
                    <a:schemeClr val="accent1"/>
                  </a:solidFill>
                </a:rPr>
                <a:t>instant</a:t>
              </a:r>
            </a:p>
            <a:p>
              <a:pPr>
                <a:spcBef>
                  <a:spcPct val="50000"/>
                </a:spcBef>
              </a:pPr>
              <a:r>
                <a:rPr lang="en-GB">
                  <a:solidFill>
                    <a:schemeClr val="accent1"/>
                  </a:solidFill>
                </a:rPr>
                <a:t>evaluator</a:t>
              </a:r>
              <a:endParaRPr lang="ru-RU">
                <a:solidFill>
                  <a:schemeClr val="accent1"/>
                </a:solidFill>
              </a:endParaRPr>
            </a:p>
          </p:txBody>
        </p:sp>
        <p:sp>
          <p:nvSpPr>
            <p:cNvPr id="142341" name="AutoShape 5"/>
            <p:cNvSpPr>
              <a:spLocks noChangeArrowheads="1"/>
            </p:cNvSpPr>
            <p:nvPr/>
          </p:nvSpPr>
          <p:spPr bwMode="auto">
            <a:xfrm>
              <a:off x="1126" y="2523"/>
              <a:ext cx="1981" cy="1297"/>
            </a:xfrm>
            <a:prstGeom prst="roundRect">
              <a:avLst>
                <a:gd name="adj" fmla="val 16667"/>
              </a:avLst>
            </a:prstGeom>
            <a:noFill/>
            <a:ln w="25400" algn="ctr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142344" name="Group 8"/>
            <p:cNvGrpSpPr>
              <a:grpSpLocks/>
            </p:cNvGrpSpPr>
            <p:nvPr/>
          </p:nvGrpSpPr>
          <p:grpSpPr bwMode="auto">
            <a:xfrm>
              <a:off x="2336" y="3065"/>
              <a:ext cx="637" cy="232"/>
              <a:chOff x="3742" y="2931"/>
              <a:chExt cx="637" cy="232"/>
            </a:xfrm>
          </p:grpSpPr>
          <p:sp>
            <p:nvSpPr>
              <p:cNvPr id="142342" name="AutoShape 6"/>
              <p:cNvSpPr>
                <a:spLocks noChangeArrowheads="1"/>
              </p:cNvSpPr>
              <p:nvPr/>
            </p:nvSpPr>
            <p:spPr bwMode="auto">
              <a:xfrm>
                <a:off x="3742" y="2931"/>
                <a:ext cx="637" cy="232"/>
              </a:xfrm>
              <a:prstGeom prst="flowChartTerminator">
                <a:avLst/>
              </a:prstGeom>
              <a:noFill/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42343" name="Text Box 7"/>
              <p:cNvSpPr txBox="1">
                <a:spLocks noChangeArrowheads="1"/>
              </p:cNvSpPr>
              <p:nvPr/>
            </p:nvSpPr>
            <p:spPr bwMode="auto">
              <a:xfrm>
                <a:off x="3854" y="2948"/>
                <a:ext cx="409" cy="19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/>
                  <a:t>delay</a:t>
                </a:r>
                <a:endParaRPr lang="ru-RU"/>
              </a:p>
            </p:txBody>
          </p:sp>
        </p:grpSp>
        <p:sp>
          <p:nvSpPr>
            <p:cNvPr id="142346" name="Line 10"/>
            <p:cNvSpPr>
              <a:spLocks noChangeShapeType="1"/>
            </p:cNvSpPr>
            <p:nvPr/>
          </p:nvSpPr>
          <p:spPr bwMode="auto">
            <a:xfrm>
              <a:off x="2154" y="3190"/>
              <a:ext cx="18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2347" name="Line 11"/>
            <p:cNvSpPr>
              <a:spLocks noChangeShapeType="1"/>
            </p:cNvSpPr>
            <p:nvPr/>
          </p:nvSpPr>
          <p:spPr bwMode="auto">
            <a:xfrm>
              <a:off x="2973" y="3180"/>
              <a:ext cx="31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2348" name="Line 12"/>
            <p:cNvSpPr>
              <a:spLocks noChangeShapeType="1"/>
            </p:cNvSpPr>
            <p:nvPr/>
          </p:nvSpPr>
          <p:spPr bwMode="auto">
            <a:xfrm>
              <a:off x="927" y="2840"/>
              <a:ext cx="31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2349" name="Line 13"/>
            <p:cNvSpPr>
              <a:spLocks noChangeShapeType="1"/>
            </p:cNvSpPr>
            <p:nvPr/>
          </p:nvSpPr>
          <p:spPr bwMode="auto">
            <a:xfrm>
              <a:off x="927" y="3521"/>
              <a:ext cx="31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42350" name="Text Box 14"/>
            <p:cNvSpPr txBox="1">
              <a:spLocks noChangeArrowheads="1"/>
            </p:cNvSpPr>
            <p:nvPr/>
          </p:nvSpPr>
          <p:spPr bwMode="auto">
            <a:xfrm>
              <a:off x="930" y="3032"/>
              <a:ext cx="346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vert="eaVert" wrap="none"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3600"/>
                <a:t>…</a:t>
              </a:r>
              <a:endParaRPr lang="ru-RU" sz="3600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9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90500"/>
            <a:ext cx="8713788" cy="571500"/>
          </a:xfrm>
        </p:spPr>
        <p:txBody>
          <a:bodyPr/>
          <a:lstStyle/>
          <a:p>
            <a:r>
              <a:rPr lang="en-US"/>
              <a:t>Speed-independent decomposition</a:t>
            </a:r>
            <a:endParaRPr lang="en-GB"/>
          </a:p>
        </p:txBody>
      </p:sp>
      <p:sp>
        <p:nvSpPr>
          <p:cNvPr id="156705" name="AutoShape 33"/>
          <p:cNvSpPr>
            <a:spLocks noChangeArrowheads="1"/>
          </p:cNvSpPr>
          <p:nvPr/>
        </p:nvSpPr>
        <p:spPr bwMode="auto">
          <a:xfrm rot="5400000">
            <a:off x="4148932" y="3598069"/>
            <a:ext cx="792162" cy="457200"/>
          </a:xfrm>
          <a:prstGeom prst="rightArrow">
            <a:avLst>
              <a:gd name="adj1" fmla="val 50000"/>
              <a:gd name="adj2" fmla="val 43316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grpSp>
        <p:nvGrpSpPr>
          <p:cNvPr id="156739" name="Group 67"/>
          <p:cNvGrpSpPr>
            <a:grpSpLocks/>
          </p:cNvGrpSpPr>
          <p:nvPr/>
        </p:nvGrpSpPr>
        <p:grpSpPr bwMode="auto">
          <a:xfrm>
            <a:off x="1979613" y="4554538"/>
            <a:ext cx="5976937" cy="2058987"/>
            <a:chOff x="1247" y="2869"/>
            <a:chExt cx="3765" cy="1297"/>
          </a:xfrm>
        </p:grpSpPr>
        <p:sp>
          <p:nvSpPr>
            <p:cNvPr id="156721" name="AutoShape 49"/>
            <p:cNvSpPr>
              <a:spLocks noChangeArrowheads="1"/>
            </p:cNvSpPr>
            <p:nvPr/>
          </p:nvSpPr>
          <p:spPr bwMode="auto">
            <a:xfrm>
              <a:off x="3007" y="2869"/>
              <a:ext cx="1899" cy="1297"/>
            </a:xfrm>
            <a:prstGeom prst="roundRect">
              <a:avLst>
                <a:gd name="adj" fmla="val 16667"/>
              </a:avLst>
            </a:prstGeom>
            <a:noFill/>
            <a:ln w="25400" algn="ctr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56689" name="Text Box 17"/>
            <p:cNvSpPr txBox="1">
              <a:spLocks noChangeArrowheads="1"/>
            </p:cNvSpPr>
            <p:nvPr/>
          </p:nvSpPr>
          <p:spPr bwMode="auto">
            <a:xfrm>
              <a:off x="3222" y="2987"/>
              <a:ext cx="863" cy="1035"/>
            </a:xfrm>
            <a:prstGeom prst="rect">
              <a:avLst/>
            </a:prstGeom>
            <a:noFill/>
            <a:ln w="254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08000" tIns="108000" rIns="108000" bIns="108000" anchorCtr="1"/>
            <a:lstStyle/>
            <a:p>
              <a:pPr>
                <a:lnSpc>
                  <a:spcPct val="200000"/>
                </a:lnSpc>
                <a:spcBef>
                  <a:spcPct val="50000"/>
                </a:spcBef>
              </a:pPr>
              <a:r>
                <a:rPr lang="en-GB" sz="3200"/>
                <a:t>G</a:t>
              </a:r>
              <a:endParaRPr lang="ru-RU">
                <a:solidFill>
                  <a:schemeClr val="accent1"/>
                </a:solidFill>
              </a:endParaRPr>
            </a:p>
          </p:txBody>
        </p:sp>
        <p:sp>
          <p:nvSpPr>
            <p:cNvPr id="156694" name="Line 22"/>
            <p:cNvSpPr>
              <a:spLocks noChangeShapeType="1"/>
            </p:cNvSpPr>
            <p:nvPr/>
          </p:nvSpPr>
          <p:spPr bwMode="auto">
            <a:xfrm>
              <a:off x="4090" y="3518"/>
              <a:ext cx="92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56696" name="Line 24"/>
            <p:cNvSpPr>
              <a:spLocks noChangeShapeType="1"/>
            </p:cNvSpPr>
            <p:nvPr/>
          </p:nvSpPr>
          <p:spPr bwMode="auto">
            <a:xfrm>
              <a:off x="1988" y="3168"/>
              <a:ext cx="1231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56697" name="Line 25"/>
            <p:cNvSpPr>
              <a:spLocks noChangeShapeType="1"/>
            </p:cNvSpPr>
            <p:nvPr/>
          </p:nvSpPr>
          <p:spPr bwMode="auto">
            <a:xfrm>
              <a:off x="1988" y="3849"/>
              <a:ext cx="1231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56698" name="Text Box 26"/>
            <p:cNvSpPr txBox="1">
              <a:spLocks noChangeArrowheads="1"/>
            </p:cNvSpPr>
            <p:nvPr/>
          </p:nvSpPr>
          <p:spPr bwMode="auto">
            <a:xfrm>
              <a:off x="2852" y="3360"/>
              <a:ext cx="346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vert="eaVert" wrap="none"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3600"/>
                <a:t>…</a:t>
              </a:r>
              <a:endParaRPr lang="ru-RU" sz="3600"/>
            </a:p>
          </p:txBody>
        </p:sp>
        <p:sp>
          <p:nvSpPr>
            <p:cNvPr id="156700" name="Text Box 28"/>
            <p:cNvSpPr txBox="1">
              <a:spLocks noChangeArrowheads="1"/>
            </p:cNvSpPr>
            <p:nvPr/>
          </p:nvSpPr>
          <p:spPr bwMode="auto">
            <a:xfrm>
              <a:off x="1672" y="3035"/>
              <a:ext cx="325" cy="266"/>
            </a:xfrm>
            <a:prstGeom prst="rect">
              <a:avLst/>
            </a:prstGeom>
            <a:noFill/>
            <a:ln w="254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/>
                <a:t>H</a:t>
              </a:r>
              <a:r>
                <a:rPr lang="en-GB" baseline="-25000"/>
                <a:t>1</a:t>
              </a:r>
            </a:p>
          </p:txBody>
        </p:sp>
        <p:sp>
          <p:nvSpPr>
            <p:cNvPr id="156701" name="Text Box 29"/>
            <p:cNvSpPr txBox="1">
              <a:spLocks noChangeArrowheads="1"/>
            </p:cNvSpPr>
            <p:nvPr/>
          </p:nvSpPr>
          <p:spPr bwMode="auto">
            <a:xfrm>
              <a:off x="1672" y="3720"/>
              <a:ext cx="325" cy="266"/>
            </a:xfrm>
            <a:prstGeom prst="rect">
              <a:avLst/>
            </a:prstGeom>
            <a:noFill/>
            <a:ln w="254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/>
                <a:t>H</a:t>
              </a:r>
              <a:r>
                <a:rPr lang="en-GB" baseline="-25000"/>
                <a:t>k</a:t>
              </a:r>
            </a:p>
          </p:txBody>
        </p:sp>
        <p:sp>
          <p:nvSpPr>
            <p:cNvPr id="156708" name="Line 36"/>
            <p:cNvSpPr>
              <a:spLocks noChangeShapeType="1"/>
            </p:cNvSpPr>
            <p:nvPr/>
          </p:nvSpPr>
          <p:spPr bwMode="auto">
            <a:xfrm>
              <a:off x="1247" y="3075"/>
              <a:ext cx="42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56709" name="Line 37"/>
            <p:cNvSpPr>
              <a:spLocks noChangeShapeType="1"/>
            </p:cNvSpPr>
            <p:nvPr/>
          </p:nvSpPr>
          <p:spPr bwMode="auto">
            <a:xfrm>
              <a:off x="1247" y="3261"/>
              <a:ext cx="42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56710" name="Text Box 38"/>
            <p:cNvSpPr txBox="1">
              <a:spLocks noChangeArrowheads="1"/>
            </p:cNvSpPr>
            <p:nvPr/>
          </p:nvSpPr>
          <p:spPr bwMode="auto">
            <a:xfrm rot="-5400000">
              <a:off x="1483" y="3117"/>
              <a:ext cx="96" cy="1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200"/>
                <a:t>…</a:t>
              </a:r>
            </a:p>
          </p:txBody>
        </p:sp>
        <p:sp>
          <p:nvSpPr>
            <p:cNvPr id="156711" name="Line 39"/>
            <p:cNvSpPr>
              <a:spLocks noChangeShapeType="1"/>
            </p:cNvSpPr>
            <p:nvPr/>
          </p:nvSpPr>
          <p:spPr bwMode="auto">
            <a:xfrm>
              <a:off x="1247" y="3763"/>
              <a:ext cx="42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56712" name="Line 40"/>
            <p:cNvSpPr>
              <a:spLocks noChangeShapeType="1"/>
            </p:cNvSpPr>
            <p:nvPr/>
          </p:nvSpPr>
          <p:spPr bwMode="auto">
            <a:xfrm>
              <a:off x="1247" y="3942"/>
              <a:ext cx="425" cy="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56713" name="Text Box 41"/>
            <p:cNvSpPr txBox="1">
              <a:spLocks noChangeArrowheads="1"/>
            </p:cNvSpPr>
            <p:nvPr/>
          </p:nvSpPr>
          <p:spPr bwMode="auto">
            <a:xfrm rot="-5400000">
              <a:off x="1483" y="3805"/>
              <a:ext cx="96" cy="1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200"/>
                <a:t>…</a:t>
              </a:r>
            </a:p>
          </p:txBody>
        </p:sp>
        <p:grpSp>
          <p:nvGrpSpPr>
            <p:cNvPr id="156730" name="Group 58"/>
            <p:cNvGrpSpPr>
              <a:grpSpLocks/>
            </p:cNvGrpSpPr>
            <p:nvPr/>
          </p:nvGrpSpPr>
          <p:grpSpPr bwMode="auto">
            <a:xfrm>
              <a:off x="4196" y="3396"/>
              <a:ext cx="637" cy="232"/>
              <a:chOff x="3742" y="2931"/>
              <a:chExt cx="637" cy="232"/>
            </a:xfrm>
          </p:grpSpPr>
          <p:sp>
            <p:nvSpPr>
              <p:cNvPr id="156731" name="AutoShape 59"/>
              <p:cNvSpPr>
                <a:spLocks noChangeArrowheads="1"/>
              </p:cNvSpPr>
              <p:nvPr/>
            </p:nvSpPr>
            <p:spPr bwMode="auto">
              <a:xfrm>
                <a:off x="3742" y="2931"/>
                <a:ext cx="637" cy="232"/>
              </a:xfrm>
              <a:prstGeom prst="flowChartTerminator">
                <a:avLst/>
              </a:prstGeom>
              <a:solidFill>
                <a:schemeClr val="bg1"/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6732" name="Text Box 60"/>
              <p:cNvSpPr txBox="1">
                <a:spLocks noChangeArrowheads="1"/>
              </p:cNvSpPr>
              <p:nvPr/>
            </p:nvSpPr>
            <p:spPr bwMode="auto">
              <a:xfrm>
                <a:off x="3854" y="2948"/>
                <a:ext cx="409" cy="192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/>
                  <a:t>delay</a:t>
                </a:r>
                <a:endParaRPr lang="ru-RU"/>
              </a:p>
            </p:txBody>
          </p:sp>
        </p:grpSp>
      </p:grpSp>
      <p:grpSp>
        <p:nvGrpSpPr>
          <p:cNvPr id="156691" name="Group 19"/>
          <p:cNvGrpSpPr>
            <a:grpSpLocks/>
          </p:cNvGrpSpPr>
          <p:nvPr/>
        </p:nvGrpSpPr>
        <p:grpSpPr bwMode="auto">
          <a:xfrm>
            <a:off x="3305175" y="5926138"/>
            <a:ext cx="1011238" cy="368300"/>
            <a:chOff x="3742" y="2931"/>
            <a:chExt cx="637" cy="232"/>
          </a:xfrm>
        </p:grpSpPr>
        <p:sp>
          <p:nvSpPr>
            <p:cNvPr id="156692" name="AutoShape 20"/>
            <p:cNvSpPr>
              <a:spLocks noChangeArrowheads="1"/>
            </p:cNvSpPr>
            <p:nvPr/>
          </p:nvSpPr>
          <p:spPr bwMode="auto">
            <a:xfrm>
              <a:off x="3742" y="2931"/>
              <a:ext cx="637" cy="232"/>
            </a:xfrm>
            <a:prstGeom prst="flowChartTerminator">
              <a:avLst/>
            </a:prstGeom>
            <a:solidFill>
              <a:schemeClr val="bg1"/>
            </a:solidFill>
            <a:ln w="25400" algn="ctr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56693" name="Text Box 21"/>
            <p:cNvSpPr txBox="1">
              <a:spLocks noChangeArrowheads="1"/>
            </p:cNvSpPr>
            <p:nvPr/>
          </p:nvSpPr>
          <p:spPr bwMode="auto">
            <a:xfrm>
              <a:off x="3854" y="2948"/>
              <a:ext cx="409" cy="192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>
                  <a:solidFill>
                    <a:srgbClr val="FF0000"/>
                  </a:solidFill>
                </a:rPr>
                <a:t>delay</a:t>
              </a:r>
              <a:endParaRPr lang="ru-RU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56702" name="Group 30"/>
          <p:cNvGrpSpPr>
            <a:grpSpLocks/>
          </p:cNvGrpSpPr>
          <p:nvPr/>
        </p:nvGrpSpPr>
        <p:grpSpPr bwMode="auto">
          <a:xfrm>
            <a:off x="3305175" y="4833938"/>
            <a:ext cx="1011238" cy="368300"/>
            <a:chOff x="3742" y="2931"/>
            <a:chExt cx="637" cy="232"/>
          </a:xfrm>
        </p:grpSpPr>
        <p:sp>
          <p:nvSpPr>
            <p:cNvPr id="156703" name="AutoShape 31"/>
            <p:cNvSpPr>
              <a:spLocks noChangeArrowheads="1"/>
            </p:cNvSpPr>
            <p:nvPr/>
          </p:nvSpPr>
          <p:spPr bwMode="auto">
            <a:xfrm>
              <a:off x="3742" y="2931"/>
              <a:ext cx="637" cy="232"/>
            </a:xfrm>
            <a:prstGeom prst="flowChartTerminator">
              <a:avLst/>
            </a:prstGeom>
            <a:solidFill>
              <a:schemeClr val="bg1"/>
            </a:solidFill>
            <a:ln w="25400" algn="ctr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56704" name="Text Box 32"/>
            <p:cNvSpPr txBox="1">
              <a:spLocks noChangeArrowheads="1"/>
            </p:cNvSpPr>
            <p:nvPr/>
          </p:nvSpPr>
          <p:spPr bwMode="auto">
            <a:xfrm>
              <a:off x="3854" y="2948"/>
              <a:ext cx="409" cy="192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>
                  <a:solidFill>
                    <a:srgbClr val="FF0000"/>
                  </a:solidFill>
                </a:rPr>
                <a:t>delay</a:t>
              </a:r>
              <a:endParaRPr lang="ru-RU" dirty="0">
                <a:solidFill>
                  <a:srgbClr val="FF0000"/>
                </a:solidFill>
              </a:endParaRPr>
            </a:p>
          </p:txBody>
        </p:sp>
      </p:grpSp>
      <p:sp>
        <p:nvSpPr>
          <p:cNvPr id="156737" name="AutoShape 65"/>
          <p:cNvSpPr>
            <a:spLocks noChangeArrowheads="1"/>
          </p:cNvSpPr>
          <p:nvPr/>
        </p:nvSpPr>
        <p:spPr bwMode="auto">
          <a:xfrm>
            <a:off x="2195513" y="4683125"/>
            <a:ext cx="2305050" cy="666750"/>
          </a:xfrm>
          <a:prstGeom prst="roundRect">
            <a:avLst>
              <a:gd name="adj" fmla="val 16667"/>
            </a:avLst>
          </a:prstGeom>
          <a:noFill/>
          <a:ln w="25400" algn="ctr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56738" name="AutoShape 66"/>
          <p:cNvSpPr>
            <a:spLocks noChangeArrowheads="1"/>
          </p:cNvSpPr>
          <p:nvPr/>
        </p:nvSpPr>
        <p:spPr bwMode="auto">
          <a:xfrm>
            <a:off x="2222500" y="5775325"/>
            <a:ext cx="2305050" cy="666750"/>
          </a:xfrm>
          <a:prstGeom prst="roundRect">
            <a:avLst>
              <a:gd name="adj" fmla="val 16667"/>
            </a:avLst>
          </a:prstGeom>
          <a:noFill/>
          <a:ln w="25400" algn="ctr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grpSp>
        <p:nvGrpSpPr>
          <p:cNvPr id="50" name="Group 49"/>
          <p:cNvGrpSpPr/>
          <p:nvPr/>
        </p:nvGrpSpPr>
        <p:grpSpPr>
          <a:xfrm>
            <a:off x="2695575" y="1100931"/>
            <a:ext cx="3748088" cy="2058988"/>
            <a:chOff x="2695575" y="1100931"/>
            <a:chExt cx="3748088" cy="2058988"/>
          </a:xfrm>
        </p:grpSpPr>
        <p:sp>
          <p:nvSpPr>
            <p:cNvPr id="156720" name="Text Box 48"/>
            <p:cNvSpPr txBox="1">
              <a:spLocks noChangeArrowheads="1"/>
            </p:cNvSpPr>
            <p:nvPr/>
          </p:nvSpPr>
          <p:spPr bwMode="auto">
            <a:xfrm>
              <a:off x="3236913" y="1303338"/>
              <a:ext cx="1370012" cy="1643062"/>
            </a:xfrm>
            <a:prstGeom prst="rect">
              <a:avLst/>
            </a:prstGeom>
            <a:noFill/>
            <a:ln w="254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08000" tIns="108000" rIns="108000" bIns="108000" anchorCtr="1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3200"/>
                <a:t>F</a:t>
              </a:r>
            </a:p>
            <a:p>
              <a:pPr>
                <a:spcBef>
                  <a:spcPct val="50000"/>
                </a:spcBef>
              </a:pPr>
              <a:r>
                <a:rPr lang="en-GB">
                  <a:solidFill>
                    <a:schemeClr val="accent1"/>
                  </a:solidFill>
                </a:rPr>
                <a:t>instant</a:t>
              </a:r>
            </a:p>
            <a:p>
              <a:pPr>
                <a:spcBef>
                  <a:spcPct val="50000"/>
                </a:spcBef>
              </a:pPr>
              <a:r>
                <a:rPr lang="en-GB">
                  <a:solidFill>
                    <a:schemeClr val="accent1"/>
                  </a:solidFill>
                </a:rPr>
                <a:t>evaluator</a:t>
              </a:r>
              <a:endParaRPr lang="ru-RU">
                <a:solidFill>
                  <a:schemeClr val="accent1"/>
                </a:solidFill>
              </a:endParaRPr>
            </a:p>
          </p:txBody>
        </p:sp>
        <p:grpSp>
          <p:nvGrpSpPr>
            <p:cNvPr id="156722" name="Group 50"/>
            <p:cNvGrpSpPr>
              <a:grpSpLocks/>
            </p:cNvGrpSpPr>
            <p:nvPr/>
          </p:nvGrpSpPr>
          <p:grpSpPr bwMode="auto">
            <a:xfrm>
              <a:off x="4932363" y="1947863"/>
              <a:ext cx="1011237" cy="368300"/>
              <a:chOff x="3742" y="2931"/>
              <a:chExt cx="637" cy="232"/>
            </a:xfrm>
          </p:grpSpPr>
          <p:sp>
            <p:nvSpPr>
              <p:cNvPr id="156723" name="AutoShape 51"/>
              <p:cNvSpPr>
                <a:spLocks noChangeArrowheads="1"/>
              </p:cNvSpPr>
              <p:nvPr/>
            </p:nvSpPr>
            <p:spPr bwMode="auto">
              <a:xfrm>
                <a:off x="3742" y="2931"/>
                <a:ext cx="637" cy="232"/>
              </a:xfrm>
              <a:prstGeom prst="flowChartTerminator">
                <a:avLst/>
              </a:prstGeom>
              <a:noFill/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6724" name="Text Box 52"/>
              <p:cNvSpPr txBox="1">
                <a:spLocks noChangeArrowheads="1"/>
              </p:cNvSpPr>
              <p:nvPr/>
            </p:nvSpPr>
            <p:spPr bwMode="auto">
              <a:xfrm>
                <a:off x="3854" y="2948"/>
                <a:ext cx="409" cy="19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/>
                  <a:t>delay</a:t>
                </a:r>
                <a:endParaRPr lang="ru-RU"/>
              </a:p>
            </p:txBody>
          </p:sp>
        </p:grpSp>
        <p:sp>
          <p:nvSpPr>
            <p:cNvPr id="156725" name="Line 53"/>
            <p:cNvSpPr>
              <a:spLocks noChangeShapeType="1"/>
            </p:cNvSpPr>
            <p:nvPr/>
          </p:nvSpPr>
          <p:spPr bwMode="auto">
            <a:xfrm>
              <a:off x="4643438" y="2146300"/>
              <a:ext cx="28892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56726" name="Line 54"/>
            <p:cNvSpPr>
              <a:spLocks noChangeShapeType="1"/>
            </p:cNvSpPr>
            <p:nvPr/>
          </p:nvSpPr>
          <p:spPr bwMode="auto">
            <a:xfrm>
              <a:off x="5943600" y="2130425"/>
              <a:ext cx="50006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56727" name="Line 55"/>
            <p:cNvSpPr>
              <a:spLocks noChangeShapeType="1"/>
            </p:cNvSpPr>
            <p:nvPr/>
          </p:nvSpPr>
          <p:spPr bwMode="auto">
            <a:xfrm>
              <a:off x="2695575" y="1590675"/>
              <a:ext cx="50006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56728" name="Line 56"/>
            <p:cNvSpPr>
              <a:spLocks noChangeShapeType="1"/>
            </p:cNvSpPr>
            <p:nvPr/>
          </p:nvSpPr>
          <p:spPr bwMode="auto">
            <a:xfrm>
              <a:off x="2695575" y="2671763"/>
              <a:ext cx="50006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56729" name="Text Box 57"/>
            <p:cNvSpPr txBox="1">
              <a:spLocks noChangeArrowheads="1"/>
            </p:cNvSpPr>
            <p:nvPr/>
          </p:nvSpPr>
          <p:spPr bwMode="auto">
            <a:xfrm>
              <a:off x="2700338" y="1895475"/>
              <a:ext cx="549275" cy="457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vert="eaVert" wrap="none"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3600"/>
                <a:t>…</a:t>
              </a:r>
              <a:endParaRPr lang="ru-RU" sz="3600"/>
            </a:p>
          </p:txBody>
        </p:sp>
        <p:sp>
          <p:nvSpPr>
            <p:cNvPr id="41" name="AutoShape 5"/>
            <p:cNvSpPr>
              <a:spLocks noChangeArrowheads="1"/>
            </p:cNvSpPr>
            <p:nvPr/>
          </p:nvSpPr>
          <p:spPr bwMode="auto">
            <a:xfrm>
              <a:off x="3034506" y="1100931"/>
              <a:ext cx="3144837" cy="2058988"/>
            </a:xfrm>
            <a:prstGeom prst="roundRect">
              <a:avLst>
                <a:gd name="adj" fmla="val 16667"/>
              </a:avLst>
            </a:prstGeom>
            <a:noFill/>
            <a:ln w="25400" algn="ctr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705" grpId="0" animBg="1"/>
      <p:bldP spid="156737" grpId="0" animBg="1"/>
      <p:bldP spid="15673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9" name="Rectangle 10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VME Bus Controller</a:t>
            </a:r>
            <a:endParaRPr lang="en-GB"/>
          </a:p>
        </p:txBody>
      </p:sp>
      <p:grpSp>
        <p:nvGrpSpPr>
          <p:cNvPr id="13398" name="Group 1110"/>
          <p:cNvGrpSpPr>
            <a:grpSpLocks/>
          </p:cNvGrpSpPr>
          <p:nvPr/>
        </p:nvGrpSpPr>
        <p:grpSpPr bwMode="auto">
          <a:xfrm>
            <a:off x="1752600" y="838200"/>
            <a:ext cx="5019675" cy="2362200"/>
            <a:chOff x="1104" y="528"/>
            <a:chExt cx="3162" cy="1488"/>
          </a:xfrm>
        </p:grpSpPr>
        <p:sp>
          <p:nvSpPr>
            <p:cNvPr id="13348" name="Text Box 1060"/>
            <p:cNvSpPr txBox="1">
              <a:spLocks noChangeArrowheads="1"/>
            </p:cNvSpPr>
            <p:nvPr/>
          </p:nvSpPr>
          <p:spPr bwMode="auto">
            <a:xfrm>
              <a:off x="3900" y="768"/>
              <a:ext cx="366" cy="1248"/>
            </a:xfrm>
            <a:prstGeom prst="rect">
              <a:avLst/>
            </a:prstGeom>
            <a:noFill/>
            <a:ln w="34925">
              <a:solidFill>
                <a:schemeClr val="tx1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vert="eaVert" lIns="90000" tIns="46800" rIns="90000" bIns="46800">
              <a:spAutoFit/>
            </a:bodyPr>
            <a:lstStyle/>
            <a:p>
              <a:r>
                <a:rPr lang="en-US" sz="2400" b="0">
                  <a:latin typeface="Times New Roman" pitchFamily="18" charset="0"/>
                </a:rPr>
                <a:t>Device</a:t>
              </a:r>
              <a:endParaRPr lang="en-GB" sz="2400" b="0">
                <a:latin typeface="Times New Roman" pitchFamily="18" charset="0"/>
              </a:endParaRPr>
            </a:p>
          </p:txBody>
        </p:sp>
        <p:sp>
          <p:nvSpPr>
            <p:cNvPr id="13349" name="Text Box 1061"/>
            <p:cNvSpPr txBox="1">
              <a:spLocks noChangeArrowheads="1"/>
            </p:cNvSpPr>
            <p:nvPr/>
          </p:nvSpPr>
          <p:spPr bwMode="auto">
            <a:xfrm>
              <a:off x="2100" y="1441"/>
              <a:ext cx="924" cy="540"/>
            </a:xfrm>
            <a:prstGeom prst="rect">
              <a:avLst/>
            </a:prstGeom>
            <a:noFill/>
            <a:ln w="34925">
              <a:solidFill>
                <a:schemeClr val="tx1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2400" b="0">
                  <a:latin typeface="Times New Roman" pitchFamily="18" charset="0"/>
                </a:rPr>
                <a:t>VME Bus</a:t>
              </a:r>
            </a:p>
            <a:p>
              <a:r>
                <a:rPr lang="en-US" sz="2400" b="0">
                  <a:latin typeface="Times New Roman" pitchFamily="18" charset="0"/>
                </a:rPr>
                <a:t>Controller</a:t>
              </a:r>
              <a:endParaRPr lang="en-GB" sz="2400" b="0">
                <a:latin typeface="Times New Roman" pitchFamily="18" charset="0"/>
              </a:endParaRPr>
            </a:p>
          </p:txBody>
        </p:sp>
        <p:cxnSp>
          <p:nvCxnSpPr>
            <p:cNvPr id="13350" name="AutoShape 1062"/>
            <p:cNvCxnSpPr>
              <a:cxnSpLocks noChangeShapeType="1"/>
            </p:cNvCxnSpPr>
            <p:nvPr/>
          </p:nvCxnSpPr>
          <p:spPr bwMode="auto">
            <a:xfrm>
              <a:off x="3027" y="1565"/>
              <a:ext cx="853" cy="0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</p:cxnSp>
        <p:cxnSp>
          <p:nvCxnSpPr>
            <p:cNvPr id="13351" name="AutoShape 1063"/>
            <p:cNvCxnSpPr>
              <a:cxnSpLocks noChangeShapeType="1"/>
            </p:cNvCxnSpPr>
            <p:nvPr/>
          </p:nvCxnSpPr>
          <p:spPr bwMode="auto">
            <a:xfrm flipH="1" flipV="1">
              <a:off x="3019" y="1824"/>
              <a:ext cx="893" cy="1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</p:cxnSp>
        <p:sp>
          <p:nvSpPr>
            <p:cNvPr id="13352" name="Text Box 1064"/>
            <p:cNvSpPr txBox="1">
              <a:spLocks noChangeArrowheads="1"/>
            </p:cNvSpPr>
            <p:nvPr/>
          </p:nvSpPr>
          <p:spPr bwMode="auto">
            <a:xfrm>
              <a:off x="3310" y="1296"/>
              <a:ext cx="360" cy="288"/>
            </a:xfrm>
            <a:prstGeom prst="rect">
              <a:avLst/>
            </a:prstGeom>
            <a:noFill/>
            <a:ln w="34925">
              <a:noFill/>
              <a:miter lim="800000"/>
              <a:headEnd type="none" w="sm" len="sm"/>
              <a:tailEnd type="none" w="med" len="lg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accent2"/>
                  </a:solidFill>
                </a:rPr>
                <a:t>lds</a:t>
              </a:r>
              <a:endParaRPr lang="en-GB" sz="2400" b="0">
                <a:solidFill>
                  <a:schemeClr val="accent2"/>
                </a:solidFill>
              </a:endParaRPr>
            </a:p>
          </p:txBody>
        </p:sp>
        <p:sp>
          <p:nvSpPr>
            <p:cNvPr id="13377" name="Text Box 1089"/>
            <p:cNvSpPr txBox="1">
              <a:spLocks noChangeArrowheads="1"/>
            </p:cNvSpPr>
            <p:nvPr/>
          </p:nvSpPr>
          <p:spPr bwMode="auto">
            <a:xfrm>
              <a:off x="3212" y="1584"/>
              <a:ext cx="616" cy="288"/>
            </a:xfrm>
            <a:prstGeom prst="rect">
              <a:avLst/>
            </a:prstGeom>
            <a:noFill/>
            <a:ln w="34925">
              <a:noFill/>
              <a:miter lim="800000"/>
              <a:headEnd type="none" w="sm" len="sm"/>
              <a:tailEnd type="none" w="med" len="lg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accent1"/>
                  </a:solidFill>
                </a:rPr>
                <a:t>ldtack</a:t>
              </a:r>
              <a:endParaRPr lang="en-GB" sz="2400" b="0">
                <a:solidFill>
                  <a:schemeClr val="accent1"/>
                </a:solidFill>
              </a:endParaRPr>
            </a:p>
          </p:txBody>
        </p:sp>
        <p:sp>
          <p:nvSpPr>
            <p:cNvPr id="13378" name="Rectangle 1090"/>
            <p:cNvSpPr>
              <a:spLocks noChangeArrowheads="1"/>
            </p:cNvSpPr>
            <p:nvPr/>
          </p:nvSpPr>
          <p:spPr bwMode="auto">
            <a:xfrm>
              <a:off x="2384" y="864"/>
              <a:ext cx="360" cy="192"/>
            </a:xfrm>
            <a:prstGeom prst="rect">
              <a:avLst/>
            </a:prstGeom>
            <a:noFill/>
            <a:ln w="34925">
              <a:solidFill>
                <a:schemeClr val="tx1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endParaRPr lang="en-GB"/>
            </a:p>
          </p:txBody>
        </p:sp>
        <p:cxnSp>
          <p:nvCxnSpPr>
            <p:cNvPr id="13379" name="AutoShape 1091"/>
            <p:cNvCxnSpPr>
              <a:cxnSpLocks noChangeShapeType="1"/>
              <a:stCxn id="13349" idx="0"/>
              <a:endCxn id="13378" idx="2"/>
            </p:cNvCxnSpPr>
            <p:nvPr/>
          </p:nvCxnSpPr>
          <p:spPr bwMode="auto">
            <a:xfrm flipV="1">
              <a:off x="2562" y="1067"/>
              <a:ext cx="2" cy="363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</p:cxnSp>
        <p:sp>
          <p:nvSpPr>
            <p:cNvPr id="13380" name="Text Box 1092"/>
            <p:cNvSpPr txBox="1">
              <a:spLocks noChangeArrowheads="1"/>
            </p:cNvSpPr>
            <p:nvPr/>
          </p:nvSpPr>
          <p:spPr bwMode="auto">
            <a:xfrm>
              <a:off x="2601" y="1104"/>
              <a:ext cx="221" cy="288"/>
            </a:xfrm>
            <a:prstGeom prst="rect">
              <a:avLst/>
            </a:prstGeom>
            <a:noFill/>
            <a:ln w="34925">
              <a:noFill/>
              <a:miter lim="800000"/>
              <a:headEnd type="none" w="sm" len="sm"/>
              <a:tailEnd type="none" w="med" len="lg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accent2"/>
                  </a:solidFill>
                </a:rPr>
                <a:t>d</a:t>
              </a:r>
              <a:endParaRPr lang="en-GB" sz="2400" b="0">
                <a:solidFill>
                  <a:schemeClr val="accent2"/>
                </a:solidFill>
              </a:endParaRPr>
            </a:p>
          </p:txBody>
        </p:sp>
        <p:cxnSp>
          <p:nvCxnSpPr>
            <p:cNvPr id="13381" name="AutoShape 1093"/>
            <p:cNvCxnSpPr>
              <a:cxnSpLocks noChangeShapeType="1"/>
              <a:stCxn id="13378" idx="3"/>
            </p:cNvCxnSpPr>
            <p:nvPr/>
          </p:nvCxnSpPr>
          <p:spPr bwMode="auto">
            <a:xfrm>
              <a:off x="2755" y="960"/>
              <a:ext cx="1135" cy="3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stealth" w="med" len="lg"/>
              <a:tailEnd type="stealth" w="med" len="lg"/>
            </a:ln>
            <a:effectLst/>
          </p:spPr>
        </p:cxnSp>
        <p:cxnSp>
          <p:nvCxnSpPr>
            <p:cNvPr id="13382" name="AutoShape 1094"/>
            <p:cNvCxnSpPr>
              <a:cxnSpLocks noChangeShapeType="1"/>
            </p:cNvCxnSpPr>
            <p:nvPr/>
          </p:nvCxnSpPr>
          <p:spPr bwMode="auto">
            <a:xfrm>
              <a:off x="1632" y="576"/>
              <a:ext cx="0" cy="779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stealth" w="med" len="lg"/>
              <a:tailEnd type="stealth" w="med" len="lg"/>
            </a:ln>
            <a:effectLst/>
          </p:spPr>
        </p:cxnSp>
        <p:cxnSp>
          <p:nvCxnSpPr>
            <p:cNvPr id="13383" name="AutoShape 1095"/>
            <p:cNvCxnSpPr>
              <a:cxnSpLocks noChangeShapeType="1"/>
              <a:stCxn id="13378" idx="1"/>
              <a:endCxn id="13385" idx="3"/>
            </p:cNvCxnSpPr>
            <p:nvPr/>
          </p:nvCxnSpPr>
          <p:spPr bwMode="auto">
            <a:xfrm flipH="1">
              <a:off x="1632" y="960"/>
              <a:ext cx="741" cy="0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stealth" w="med" len="lg"/>
              <a:tailEnd type="stealth" w="med" len="lg"/>
            </a:ln>
            <a:effectLst/>
          </p:spPr>
        </p:cxnSp>
        <p:sp>
          <p:nvSpPr>
            <p:cNvPr id="13384" name="Text Box 1096"/>
            <p:cNvSpPr txBox="1">
              <a:spLocks noChangeArrowheads="1"/>
            </p:cNvSpPr>
            <p:nvPr/>
          </p:nvSpPr>
          <p:spPr bwMode="auto">
            <a:xfrm>
              <a:off x="1840" y="528"/>
              <a:ext cx="1429" cy="288"/>
            </a:xfrm>
            <a:prstGeom prst="rect">
              <a:avLst/>
            </a:prstGeom>
            <a:noFill/>
            <a:ln w="34925">
              <a:noFill/>
              <a:miter lim="800000"/>
              <a:headEnd type="none" w="sm" len="sm"/>
              <a:tailEnd type="none" w="med" len="lg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2400" b="0">
                  <a:latin typeface="Times New Roman" pitchFamily="18" charset="0"/>
                </a:rPr>
                <a:t>Data Transceiver</a:t>
              </a:r>
              <a:endParaRPr lang="en-GB" sz="2400" b="0">
                <a:latin typeface="Times New Roman" pitchFamily="18" charset="0"/>
              </a:endParaRPr>
            </a:p>
          </p:txBody>
        </p:sp>
        <p:sp>
          <p:nvSpPr>
            <p:cNvPr id="13385" name="Text Box 1097"/>
            <p:cNvSpPr txBox="1">
              <a:spLocks noChangeArrowheads="1"/>
            </p:cNvSpPr>
            <p:nvPr/>
          </p:nvSpPr>
          <p:spPr bwMode="auto">
            <a:xfrm>
              <a:off x="1219" y="816"/>
              <a:ext cx="413" cy="288"/>
            </a:xfrm>
            <a:prstGeom prst="rect">
              <a:avLst/>
            </a:prstGeom>
            <a:noFill/>
            <a:ln w="34925">
              <a:noFill/>
              <a:miter lim="800000"/>
              <a:headEnd type="none" w="sm" len="sm"/>
              <a:tailEnd type="none" w="med" len="lg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2400" b="0">
                  <a:latin typeface="Times New Roman" pitchFamily="18" charset="0"/>
                </a:rPr>
                <a:t>Bus</a:t>
              </a:r>
              <a:endParaRPr lang="en-GB" sz="2400" b="0">
                <a:latin typeface="Times New Roman" pitchFamily="18" charset="0"/>
              </a:endParaRPr>
            </a:p>
          </p:txBody>
        </p:sp>
        <p:cxnSp>
          <p:nvCxnSpPr>
            <p:cNvPr id="13386" name="AutoShape 1098"/>
            <p:cNvCxnSpPr>
              <a:cxnSpLocks noChangeShapeType="1"/>
            </p:cNvCxnSpPr>
            <p:nvPr/>
          </p:nvCxnSpPr>
          <p:spPr bwMode="auto">
            <a:xfrm>
              <a:off x="1665" y="1584"/>
              <a:ext cx="422" cy="0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</p:cxnSp>
        <p:cxnSp>
          <p:nvCxnSpPr>
            <p:cNvPr id="13389" name="AutoShape 1101"/>
            <p:cNvCxnSpPr>
              <a:cxnSpLocks noChangeShapeType="1"/>
            </p:cNvCxnSpPr>
            <p:nvPr/>
          </p:nvCxnSpPr>
          <p:spPr bwMode="auto">
            <a:xfrm flipH="1">
              <a:off x="1668" y="1824"/>
              <a:ext cx="432" cy="0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</p:cxnSp>
        <p:sp>
          <p:nvSpPr>
            <p:cNvPr id="13390" name="Text Box 1102"/>
            <p:cNvSpPr txBox="1">
              <a:spLocks noChangeArrowheads="1"/>
            </p:cNvSpPr>
            <p:nvPr/>
          </p:nvSpPr>
          <p:spPr bwMode="auto">
            <a:xfrm>
              <a:off x="1296" y="1392"/>
              <a:ext cx="381" cy="288"/>
            </a:xfrm>
            <a:prstGeom prst="rect">
              <a:avLst/>
            </a:prstGeom>
            <a:noFill/>
            <a:ln w="34925">
              <a:noFill/>
              <a:miter lim="800000"/>
              <a:headEnd type="none" w="sm" len="sm"/>
              <a:tailEnd type="none" w="med" len="lg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accent1"/>
                  </a:solidFill>
                </a:rPr>
                <a:t>dsr</a:t>
              </a:r>
              <a:endParaRPr lang="en-GB" sz="2400" b="0">
                <a:solidFill>
                  <a:schemeClr val="accent1"/>
                </a:solidFill>
              </a:endParaRPr>
            </a:p>
          </p:txBody>
        </p:sp>
        <p:sp>
          <p:nvSpPr>
            <p:cNvPr id="13392" name="Text Box 1104"/>
            <p:cNvSpPr txBox="1">
              <a:spLocks noChangeArrowheads="1"/>
            </p:cNvSpPr>
            <p:nvPr/>
          </p:nvSpPr>
          <p:spPr bwMode="auto">
            <a:xfrm>
              <a:off x="1104" y="1632"/>
              <a:ext cx="573" cy="288"/>
            </a:xfrm>
            <a:prstGeom prst="rect">
              <a:avLst/>
            </a:prstGeom>
            <a:noFill/>
            <a:ln w="34925">
              <a:noFill/>
              <a:miter lim="800000"/>
              <a:headEnd type="none" w="sm" len="sm"/>
              <a:tailEnd type="none" w="med" len="lg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accent2"/>
                  </a:solidFill>
                </a:rPr>
                <a:t>dtack</a:t>
              </a:r>
              <a:endParaRPr lang="en-GB" sz="2400" b="0">
                <a:solidFill>
                  <a:schemeClr val="accent2"/>
                </a:solidFill>
              </a:endParaRPr>
            </a:p>
          </p:txBody>
        </p:sp>
      </p:grpSp>
      <p:grpSp>
        <p:nvGrpSpPr>
          <p:cNvPr id="13400" name="Group 1112"/>
          <p:cNvGrpSpPr>
            <a:grpSpLocks/>
          </p:cNvGrpSpPr>
          <p:nvPr/>
        </p:nvGrpSpPr>
        <p:grpSpPr bwMode="auto">
          <a:xfrm>
            <a:off x="1508125" y="3657600"/>
            <a:ext cx="5637213" cy="2508250"/>
            <a:chOff x="951" y="1344"/>
            <a:chExt cx="3551" cy="1580"/>
          </a:xfrm>
        </p:grpSpPr>
        <p:sp>
          <p:nvSpPr>
            <p:cNvPr id="13401" name="Text Box 1113"/>
            <p:cNvSpPr txBox="1">
              <a:spLocks noChangeArrowheads="1"/>
            </p:cNvSpPr>
            <p:nvPr/>
          </p:nvSpPr>
          <p:spPr bwMode="auto">
            <a:xfrm>
              <a:off x="1882" y="1982"/>
              <a:ext cx="446" cy="310"/>
            </a:xfrm>
            <a:prstGeom prst="rect">
              <a:avLst/>
            </a:prstGeom>
            <a:noFill/>
            <a:ln w="34925">
              <a:solidFill>
                <a:schemeClr val="tx1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accent2"/>
                  </a:solidFill>
                </a:rPr>
                <a:t>lds-</a:t>
              </a:r>
              <a:endParaRPr lang="en-GB" sz="2400" b="0">
                <a:solidFill>
                  <a:schemeClr val="accent2"/>
                </a:solidFill>
              </a:endParaRPr>
            </a:p>
          </p:txBody>
        </p:sp>
        <p:sp>
          <p:nvSpPr>
            <p:cNvPr id="13402" name="Text Box 1114"/>
            <p:cNvSpPr txBox="1">
              <a:spLocks noChangeArrowheads="1"/>
            </p:cNvSpPr>
            <p:nvPr/>
          </p:nvSpPr>
          <p:spPr bwMode="auto">
            <a:xfrm>
              <a:off x="1110" y="1982"/>
              <a:ext cx="328" cy="310"/>
            </a:xfrm>
            <a:prstGeom prst="rect">
              <a:avLst/>
            </a:prstGeom>
            <a:noFill/>
            <a:ln w="34925">
              <a:solidFill>
                <a:schemeClr val="tx1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accent2"/>
                  </a:solidFill>
                </a:rPr>
                <a:t>d-</a:t>
              </a:r>
              <a:endParaRPr lang="en-GB" sz="2400" b="0">
                <a:solidFill>
                  <a:schemeClr val="accent2"/>
                </a:solidFill>
              </a:endParaRPr>
            </a:p>
          </p:txBody>
        </p:sp>
        <p:sp>
          <p:nvSpPr>
            <p:cNvPr id="13403" name="Text Box 1115"/>
            <p:cNvSpPr txBox="1">
              <a:spLocks noChangeArrowheads="1"/>
            </p:cNvSpPr>
            <p:nvPr/>
          </p:nvSpPr>
          <p:spPr bwMode="auto">
            <a:xfrm>
              <a:off x="2744" y="1982"/>
              <a:ext cx="702" cy="310"/>
            </a:xfrm>
            <a:prstGeom prst="rect">
              <a:avLst/>
            </a:prstGeom>
            <a:noFill/>
            <a:ln w="34925">
              <a:solidFill>
                <a:schemeClr val="tx1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accent1"/>
                  </a:solidFill>
                </a:rPr>
                <a:t>ldtack-</a:t>
              </a:r>
              <a:endParaRPr lang="en-GB" sz="2400" b="0">
                <a:solidFill>
                  <a:schemeClr val="accent1"/>
                </a:solidFill>
              </a:endParaRPr>
            </a:p>
          </p:txBody>
        </p:sp>
        <p:sp>
          <p:nvSpPr>
            <p:cNvPr id="13404" name="Text Box 1116"/>
            <p:cNvSpPr txBox="1">
              <a:spLocks noChangeArrowheads="1"/>
            </p:cNvSpPr>
            <p:nvPr/>
          </p:nvSpPr>
          <p:spPr bwMode="auto">
            <a:xfrm>
              <a:off x="3752" y="1982"/>
              <a:ext cx="750" cy="310"/>
            </a:xfrm>
            <a:prstGeom prst="rect">
              <a:avLst/>
            </a:prstGeom>
            <a:noFill/>
            <a:ln w="34925">
              <a:solidFill>
                <a:schemeClr val="tx1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accent1"/>
                  </a:solidFill>
                </a:rPr>
                <a:t>ldtack+</a:t>
              </a:r>
              <a:endParaRPr lang="en-GB" sz="2400" b="0">
                <a:solidFill>
                  <a:schemeClr val="accent1"/>
                </a:solidFill>
              </a:endParaRPr>
            </a:p>
          </p:txBody>
        </p:sp>
        <p:sp>
          <p:nvSpPr>
            <p:cNvPr id="13405" name="Text Box 1117"/>
            <p:cNvSpPr txBox="1">
              <a:spLocks noChangeArrowheads="1"/>
            </p:cNvSpPr>
            <p:nvPr/>
          </p:nvSpPr>
          <p:spPr bwMode="auto">
            <a:xfrm>
              <a:off x="1914" y="2614"/>
              <a:ext cx="467" cy="310"/>
            </a:xfrm>
            <a:prstGeom prst="rect">
              <a:avLst/>
            </a:prstGeom>
            <a:noFill/>
            <a:ln w="34925">
              <a:solidFill>
                <a:schemeClr val="tx1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accent1"/>
                  </a:solidFill>
                </a:rPr>
                <a:t>dsr-</a:t>
              </a:r>
              <a:endParaRPr lang="en-GB" sz="2400" b="0">
                <a:solidFill>
                  <a:schemeClr val="accent1"/>
                </a:solidFill>
              </a:endParaRPr>
            </a:p>
          </p:txBody>
        </p:sp>
        <p:sp>
          <p:nvSpPr>
            <p:cNvPr id="13406" name="Text Box 1118"/>
            <p:cNvSpPr txBox="1">
              <a:spLocks noChangeArrowheads="1"/>
            </p:cNvSpPr>
            <p:nvPr/>
          </p:nvSpPr>
          <p:spPr bwMode="auto">
            <a:xfrm>
              <a:off x="2699" y="2614"/>
              <a:ext cx="796" cy="310"/>
            </a:xfrm>
            <a:prstGeom prst="rect">
              <a:avLst/>
            </a:prstGeom>
            <a:noFill/>
            <a:ln w="34925">
              <a:solidFill>
                <a:schemeClr val="tx1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accent2"/>
                  </a:solidFill>
                </a:rPr>
                <a:t>dtack+</a:t>
              </a:r>
              <a:endParaRPr lang="en-GB" sz="2400" b="0">
                <a:solidFill>
                  <a:schemeClr val="accent2"/>
                </a:solidFill>
              </a:endParaRPr>
            </a:p>
          </p:txBody>
        </p:sp>
        <p:sp>
          <p:nvSpPr>
            <p:cNvPr id="13407" name="Text Box 1119"/>
            <p:cNvSpPr txBox="1">
              <a:spLocks noChangeArrowheads="1"/>
            </p:cNvSpPr>
            <p:nvPr/>
          </p:nvSpPr>
          <p:spPr bwMode="auto">
            <a:xfrm>
              <a:off x="3949" y="2614"/>
              <a:ext cx="355" cy="310"/>
            </a:xfrm>
            <a:prstGeom prst="rect">
              <a:avLst/>
            </a:prstGeom>
            <a:noFill/>
            <a:ln w="34925">
              <a:solidFill>
                <a:schemeClr val="tx1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accent2"/>
                  </a:solidFill>
                </a:rPr>
                <a:t>d+</a:t>
              </a:r>
              <a:endParaRPr lang="en-GB" sz="2400" b="0">
                <a:solidFill>
                  <a:schemeClr val="accent2"/>
                </a:solidFill>
              </a:endParaRPr>
            </a:p>
          </p:txBody>
        </p:sp>
        <p:sp>
          <p:nvSpPr>
            <p:cNvPr id="13408" name="Text Box 1120"/>
            <p:cNvSpPr txBox="1">
              <a:spLocks noChangeArrowheads="1"/>
            </p:cNvSpPr>
            <p:nvPr/>
          </p:nvSpPr>
          <p:spPr bwMode="auto">
            <a:xfrm>
              <a:off x="951" y="1344"/>
              <a:ext cx="659" cy="310"/>
            </a:xfrm>
            <a:prstGeom prst="rect">
              <a:avLst/>
            </a:prstGeom>
            <a:noFill/>
            <a:ln w="34925">
              <a:solidFill>
                <a:schemeClr val="tx1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accent2"/>
                  </a:solidFill>
                </a:rPr>
                <a:t>dtack-</a:t>
              </a:r>
              <a:endParaRPr lang="en-GB" sz="2400" b="0">
                <a:solidFill>
                  <a:schemeClr val="accent2"/>
                </a:solidFill>
              </a:endParaRPr>
            </a:p>
          </p:txBody>
        </p:sp>
        <p:sp>
          <p:nvSpPr>
            <p:cNvPr id="13409" name="Text Box 1121"/>
            <p:cNvSpPr txBox="1">
              <a:spLocks noChangeArrowheads="1"/>
            </p:cNvSpPr>
            <p:nvPr/>
          </p:nvSpPr>
          <p:spPr bwMode="auto">
            <a:xfrm>
              <a:off x="1973" y="1344"/>
              <a:ext cx="515" cy="310"/>
            </a:xfrm>
            <a:prstGeom prst="rect">
              <a:avLst/>
            </a:prstGeom>
            <a:noFill/>
            <a:ln w="34925">
              <a:solidFill>
                <a:schemeClr val="tx1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accent1"/>
                  </a:solidFill>
                </a:rPr>
                <a:t>dsr+</a:t>
              </a:r>
              <a:endParaRPr lang="en-GB" sz="2400" b="0">
                <a:solidFill>
                  <a:schemeClr val="accent1"/>
                </a:solidFill>
              </a:endParaRPr>
            </a:p>
          </p:txBody>
        </p:sp>
        <p:sp>
          <p:nvSpPr>
            <p:cNvPr id="13410" name="Text Box 1122"/>
            <p:cNvSpPr txBox="1">
              <a:spLocks noChangeArrowheads="1"/>
            </p:cNvSpPr>
            <p:nvPr/>
          </p:nvSpPr>
          <p:spPr bwMode="auto">
            <a:xfrm>
              <a:off x="3883" y="1344"/>
              <a:ext cx="494" cy="310"/>
            </a:xfrm>
            <a:prstGeom prst="rect">
              <a:avLst/>
            </a:prstGeom>
            <a:noFill/>
            <a:ln w="34925">
              <a:solidFill>
                <a:schemeClr val="tx1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accent2"/>
                  </a:solidFill>
                </a:rPr>
                <a:t>lds+</a:t>
              </a:r>
              <a:endParaRPr lang="en-GB" sz="2400" b="0">
                <a:solidFill>
                  <a:schemeClr val="accent2"/>
                </a:solidFill>
              </a:endParaRPr>
            </a:p>
          </p:txBody>
        </p:sp>
        <p:cxnSp>
          <p:nvCxnSpPr>
            <p:cNvPr id="13411" name="AutoShape 1123"/>
            <p:cNvCxnSpPr>
              <a:cxnSpLocks noChangeShapeType="1"/>
              <a:stCxn id="13402" idx="0"/>
              <a:endCxn id="13408" idx="2"/>
            </p:cNvCxnSpPr>
            <p:nvPr/>
          </p:nvCxnSpPr>
          <p:spPr bwMode="auto">
            <a:xfrm flipV="1">
              <a:off x="1274" y="1665"/>
              <a:ext cx="7" cy="306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</p:cxnSp>
        <p:cxnSp>
          <p:nvCxnSpPr>
            <p:cNvPr id="13412" name="AutoShape 1124"/>
            <p:cNvCxnSpPr>
              <a:cxnSpLocks noChangeShapeType="1"/>
              <a:stCxn id="13408" idx="3"/>
              <a:endCxn id="13409" idx="1"/>
            </p:cNvCxnSpPr>
            <p:nvPr/>
          </p:nvCxnSpPr>
          <p:spPr bwMode="auto">
            <a:xfrm>
              <a:off x="1621" y="1499"/>
              <a:ext cx="341" cy="0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</p:cxnSp>
        <p:cxnSp>
          <p:nvCxnSpPr>
            <p:cNvPr id="13413" name="AutoShape 1125"/>
            <p:cNvCxnSpPr>
              <a:cxnSpLocks noChangeShapeType="1"/>
              <a:stCxn id="13409" idx="3"/>
              <a:endCxn id="13424" idx="1"/>
            </p:cNvCxnSpPr>
            <p:nvPr/>
          </p:nvCxnSpPr>
          <p:spPr bwMode="auto">
            <a:xfrm>
              <a:off x="2499" y="1499"/>
              <a:ext cx="286" cy="1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</p:cxnSp>
        <p:cxnSp>
          <p:nvCxnSpPr>
            <p:cNvPr id="13414" name="AutoShape 1126"/>
            <p:cNvCxnSpPr>
              <a:cxnSpLocks noChangeShapeType="1"/>
              <a:stCxn id="13410" idx="2"/>
              <a:endCxn id="13404" idx="0"/>
            </p:cNvCxnSpPr>
            <p:nvPr/>
          </p:nvCxnSpPr>
          <p:spPr bwMode="auto">
            <a:xfrm flipH="1">
              <a:off x="4127" y="1665"/>
              <a:ext cx="3" cy="306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</p:cxnSp>
        <p:cxnSp>
          <p:nvCxnSpPr>
            <p:cNvPr id="13415" name="AutoShape 1127"/>
            <p:cNvCxnSpPr>
              <a:cxnSpLocks noChangeShapeType="1"/>
              <a:stCxn id="13404" idx="2"/>
              <a:endCxn id="13407" idx="0"/>
            </p:cNvCxnSpPr>
            <p:nvPr/>
          </p:nvCxnSpPr>
          <p:spPr bwMode="auto">
            <a:xfrm>
              <a:off x="4127" y="2303"/>
              <a:ext cx="0" cy="300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</p:cxnSp>
        <p:cxnSp>
          <p:nvCxnSpPr>
            <p:cNvPr id="13416" name="AutoShape 1128"/>
            <p:cNvCxnSpPr>
              <a:cxnSpLocks noChangeShapeType="1"/>
              <a:stCxn id="13407" idx="1"/>
              <a:endCxn id="13406" idx="3"/>
            </p:cNvCxnSpPr>
            <p:nvPr/>
          </p:nvCxnSpPr>
          <p:spPr bwMode="auto">
            <a:xfrm flipH="1">
              <a:off x="3506" y="2769"/>
              <a:ext cx="432" cy="0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</p:cxnSp>
        <p:cxnSp>
          <p:nvCxnSpPr>
            <p:cNvPr id="13417" name="AutoShape 1129"/>
            <p:cNvCxnSpPr>
              <a:cxnSpLocks noChangeShapeType="1"/>
              <a:stCxn id="13406" idx="1"/>
              <a:endCxn id="13405" idx="3"/>
            </p:cNvCxnSpPr>
            <p:nvPr/>
          </p:nvCxnSpPr>
          <p:spPr bwMode="auto">
            <a:xfrm flipH="1">
              <a:off x="2392" y="2769"/>
              <a:ext cx="296" cy="0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</p:cxnSp>
        <p:cxnSp>
          <p:nvCxnSpPr>
            <p:cNvPr id="13418" name="AutoShape 1130"/>
            <p:cNvCxnSpPr>
              <a:cxnSpLocks noChangeShapeType="1"/>
              <a:stCxn id="13405" idx="1"/>
              <a:endCxn id="13425" idx="3"/>
            </p:cNvCxnSpPr>
            <p:nvPr/>
          </p:nvCxnSpPr>
          <p:spPr bwMode="auto">
            <a:xfrm flipH="1">
              <a:off x="1582" y="2769"/>
              <a:ext cx="321" cy="0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</p:cxnSp>
        <p:cxnSp>
          <p:nvCxnSpPr>
            <p:cNvPr id="13419" name="AutoShape 1131"/>
            <p:cNvCxnSpPr>
              <a:cxnSpLocks noChangeShapeType="1"/>
              <a:stCxn id="13402" idx="3"/>
              <a:endCxn id="13401" idx="1"/>
            </p:cNvCxnSpPr>
            <p:nvPr/>
          </p:nvCxnSpPr>
          <p:spPr bwMode="auto">
            <a:xfrm>
              <a:off x="1449" y="2137"/>
              <a:ext cx="422" cy="0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</p:cxnSp>
        <p:cxnSp>
          <p:nvCxnSpPr>
            <p:cNvPr id="13420" name="AutoShape 1132"/>
            <p:cNvCxnSpPr>
              <a:cxnSpLocks noChangeShapeType="1"/>
              <a:stCxn id="13401" idx="3"/>
              <a:endCxn id="13403" idx="1"/>
            </p:cNvCxnSpPr>
            <p:nvPr/>
          </p:nvCxnSpPr>
          <p:spPr bwMode="auto">
            <a:xfrm>
              <a:off x="2339" y="2137"/>
              <a:ext cx="394" cy="0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</p:cxnSp>
        <p:cxnSp>
          <p:nvCxnSpPr>
            <p:cNvPr id="13421" name="AutoShape 1133"/>
            <p:cNvCxnSpPr>
              <a:cxnSpLocks noChangeShapeType="1"/>
              <a:stCxn id="13403" idx="0"/>
              <a:endCxn id="13424" idx="2"/>
            </p:cNvCxnSpPr>
            <p:nvPr/>
          </p:nvCxnSpPr>
          <p:spPr bwMode="auto">
            <a:xfrm flipH="1" flipV="1">
              <a:off x="3094" y="1666"/>
              <a:ext cx="1" cy="305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</p:cxnSp>
        <p:sp>
          <p:nvSpPr>
            <p:cNvPr id="13422" name="Oval 1134"/>
            <p:cNvSpPr>
              <a:spLocks noChangeArrowheads="1"/>
            </p:cNvSpPr>
            <p:nvPr/>
          </p:nvSpPr>
          <p:spPr bwMode="auto">
            <a:xfrm>
              <a:off x="3041" y="1792"/>
              <a:ext cx="105" cy="117"/>
            </a:xfrm>
            <a:prstGeom prst="ellipse">
              <a:avLst/>
            </a:prstGeom>
            <a:solidFill>
              <a:schemeClr val="tx1"/>
            </a:solidFill>
            <a:ln w="34925">
              <a:solidFill>
                <a:schemeClr val="tx1"/>
              </a:solidFill>
              <a:round/>
              <a:headEnd type="none" w="sm" len="sm"/>
              <a:tailEnd type="none" w="med" len="lg"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endParaRPr lang="en-GB"/>
            </a:p>
          </p:txBody>
        </p:sp>
        <p:sp>
          <p:nvSpPr>
            <p:cNvPr id="13423" name="Oval 1135"/>
            <p:cNvSpPr>
              <a:spLocks noChangeArrowheads="1"/>
            </p:cNvSpPr>
            <p:nvPr/>
          </p:nvSpPr>
          <p:spPr bwMode="auto">
            <a:xfrm>
              <a:off x="1698" y="1440"/>
              <a:ext cx="105" cy="117"/>
            </a:xfrm>
            <a:prstGeom prst="ellipse">
              <a:avLst/>
            </a:prstGeom>
            <a:solidFill>
              <a:schemeClr val="tx1"/>
            </a:solidFill>
            <a:ln w="34925">
              <a:solidFill>
                <a:schemeClr val="tx1"/>
              </a:solidFill>
              <a:round/>
              <a:headEnd type="none" w="sm" len="sm"/>
              <a:tailEnd type="none" w="med" len="lg"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endParaRPr lang="en-GB"/>
            </a:p>
          </p:txBody>
        </p:sp>
        <p:sp>
          <p:nvSpPr>
            <p:cNvPr id="13424" name="Text Box 1136"/>
            <p:cNvSpPr txBox="1">
              <a:spLocks noChangeArrowheads="1"/>
            </p:cNvSpPr>
            <p:nvPr/>
          </p:nvSpPr>
          <p:spPr bwMode="auto">
            <a:xfrm>
              <a:off x="2796" y="1345"/>
              <a:ext cx="596" cy="310"/>
            </a:xfrm>
            <a:prstGeom prst="rect">
              <a:avLst/>
            </a:prstGeom>
            <a:noFill/>
            <a:ln w="34925">
              <a:solidFill>
                <a:schemeClr val="tx1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folHlink"/>
                  </a:solidFill>
                </a:rPr>
                <a:t>csc+</a:t>
              </a:r>
              <a:endParaRPr lang="en-GB" sz="2400" b="0">
                <a:solidFill>
                  <a:schemeClr val="folHlink"/>
                </a:solidFill>
              </a:endParaRPr>
            </a:p>
          </p:txBody>
        </p:sp>
        <p:sp>
          <p:nvSpPr>
            <p:cNvPr id="13425" name="Text Box 1137"/>
            <p:cNvSpPr txBox="1">
              <a:spLocks noChangeArrowheads="1"/>
            </p:cNvSpPr>
            <p:nvPr/>
          </p:nvSpPr>
          <p:spPr bwMode="auto">
            <a:xfrm>
              <a:off x="975" y="2614"/>
              <a:ext cx="596" cy="310"/>
            </a:xfrm>
            <a:prstGeom prst="rect">
              <a:avLst/>
            </a:prstGeom>
            <a:noFill/>
            <a:ln w="34925">
              <a:solidFill>
                <a:schemeClr val="tx1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r>
                <a:rPr lang="en-US" sz="2400" b="0">
                  <a:solidFill>
                    <a:schemeClr val="folHlink"/>
                  </a:solidFill>
                </a:rPr>
                <a:t>csc-</a:t>
              </a:r>
              <a:endParaRPr lang="en-GB" sz="2400" b="0">
                <a:solidFill>
                  <a:schemeClr val="folHlink"/>
                </a:solidFill>
              </a:endParaRPr>
            </a:p>
          </p:txBody>
        </p:sp>
        <p:cxnSp>
          <p:nvCxnSpPr>
            <p:cNvPr id="13426" name="AutoShape 1138"/>
            <p:cNvCxnSpPr>
              <a:cxnSpLocks noChangeShapeType="1"/>
              <a:stCxn id="13425" idx="0"/>
              <a:endCxn id="13402" idx="2"/>
            </p:cNvCxnSpPr>
            <p:nvPr/>
          </p:nvCxnSpPr>
          <p:spPr bwMode="auto">
            <a:xfrm flipV="1">
              <a:off x="1273" y="2303"/>
              <a:ext cx="1" cy="300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</p:cxnSp>
        <p:cxnSp>
          <p:nvCxnSpPr>
            <p:cNvPr id="13427" name="AutoShape 1139"/>
            <p:cNvCxnSpPr>
              <a:cxnSpLocks noChangeShapeType="1"/>
              <a:stCxn id="13424" idx="3"/>
              <a:endCxn id="13410" idx="1"/>
            </p:cNvCxnSpPr>
            <p:nvPr/>
          </p:nvCxnSpPr>
          <p:spPr bwMode="auto">
            <a:xfrm flipV="1">
              <a:off x="3403" y="1499"/>
              <a:ext cx="469" cy="1"/>
            </a:xfrm>
            <a:prstGeom prst="straightConnector1">
              <a:avLst/>
            </a:prstGeom>
            <a:noFill/>
            <a:ln w="34925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</p:cxn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Complex-gate implementation</a:t>
            </a:r>
            <a:endParaRPr lang="en-GB"/>
          </a:p>
        </p:txBody>
      </p:sp>
      <p:sp>
        <p:nvSpPr>
          <p:cNvPr id="80004" name="Rectangle 132"/>
          <p:cNvSpPr>
            <a:spLocks noChangeArrowheads="1"/>
          </p:cNvSpPr>
          <p:nvPr/>
        </p:nvSpPr>
        <p:spPr bwMode="auto">
          <a:xfrm>
            <a:off x="2446338" y="2895600"/>
            <a:ext cx="3671887" cy="26670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bg2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79956" name="AutoShape 84"/>
          <p:cNvSpPr>
            <a:spLocks noChangeArrowheads="1"/>
          </p:cNvSpPr>
          <p:nvPr/>
        </p:nvSpPr>
        <p:spPr bwMode="auto">
          <a:xfrm rot="-5400000">
            <a:off x="3460750" y="3067050"/>
            <a:ext cx="381000" cy="266700"/>
          </a:xfrm>
          <a:prstGeom prst="flowChartExtra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79957" name="AutoShape 85"/>
          <p:cNvSpPr>
            <a:spLocks noChangeArrowheads="1"/>
          </p:cNvSpPr>
          <p:nvPr/>
        </p:nvSpPr>
        <p:spPr bwMode="auto">
          <a:xfrm flipH="1">
            <a:off x="5410200" y="3009900"/>
            <a:ext cx="533400" cy="762000"/>
          </a:xfrm>
          <a:prstGeom prst="moon">
            <a:avLst>
              <a:gd name="adj" fmla="val 50000"/>
            </a:avLst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79958" name="AutoShape 86"/>
          <p:cNvSpPr>
            <a:spLocks noChangeArrowheads="1"/>
          </p:cNvSpPr>
          <p:nvPr/>
        </p:nvSpPr>
        <p:spPr bwMode="auto">
          <a:xfrm rot="-5400000">
            <a:off x="4495800" y="3314700"/>
            <a:ext cx="533400" cy="685800"/>
          </a:xfrm>
          <a:prstGeom prst="flowChartDelay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79954" name="AutoShape 82"/>
          <p:cNvSpPr>
            <a:spLocks noChangeArrowheads="1"/>
          </p:cNvSpPr>
          <p:nvPr/>
        </p:nvSpPr>
        <p:spPr bwMode="auto">
          <a:xfrm>
            <a:off x="3441700" y="4000500"/>
            <a:ext cx="533400" cy="685800"/>
          </a:xfrm>
          <a:prstGeom prst="flowChartDelay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79955" name="AutoShape 83"/>
          <p:cNvSpPr>
            <a:spLocks noChangeArrowheads="1"/>
          </p:cNvSpPr>
          <p:nvPr/>
        </p:nvSpPr>
        <p:spPr bwMode="auto">
          <a:xfrm flipH="1">
            <a:off x="2908300" y="4229100"/>
            <a:ext cx="533400" cy="762000"/>
          </a:xfrm>
          <a:prstGeom prst="moon">
            <a:avLst>
              <a:gd name="adj" fmla="val 50000"/>
            </a:avLst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79959" name="Oval 87"/>
          <p:cNvSpPr>
            <a:spLocks noChangeArrowheads="1"/>
          </p:cNvSpPr>
          <p:nvPr/>
        </p:nvSpPr>
        <p:spPr bwMode="auto">
          <a:xfrm>
            <a:off x="2984500" y="4381500"/>
            <a:ext cx="152400" cy="152400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79961" name="Line 89"/>
          <p:cNvSpPr>
            <a:spLocks noChangeShapeType="1"/>
          </p:cNvSpPr>
          <p:nvPr/>
        </p:nvSpPr>
        <p:spPr bwMode="auto">
          <a:xfrm>
            <a:off x="2293938" y="4152900"/>
            <a:ext cx="11477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79963" name="Text Box 91"/>
          <p:cNvSpPr txBox="1">
            <a:spLocks noChangeArrowheads="1"/>
          </p:cNvSpPr>
          <p:nvPr/>
        </p:nvSpPr>
        <p:spPr bwMode="auto">
          <a:xfrm>
            <a:off x="7205663" y="1600200"/>
            <a:ext cx="642937" cy="4267200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vert="eaVert" lIns="90000" tIns="46800" rIns="90000" bIns="46800">
            <a:spAutoFit/>
          </a:bodyPr>
          <a:lstStyle/>
          <a:p>
            <a:r>
              <a:rPr lang="en-US" sz="2800" b="0">
                <a:latin typeface="Times New Roman" pitchFamily="18" charset="0"/>
              </a:rPr>
              <a:t>Device</a:t>
            </a:r>
            <a:endParaRPr lang="en-GB" sz="2800" b="0">
              <a:latin typeface="Times New Roman" pitchFamily="18" charset="0"/>
            </a:endParaRPr>
          </a:p>
        </p:txBody>
      </p:sp>
      <p:sp>
        <p:nvSpPr>
          <p:cNvPr id="79969" name="Rectangle 97"/>
          <p:cNvSpPr>
            <a:spLocks noChangeArrowheads="1"/>
          </p:cNvSpPr>
          <p:nvPr/>
        </p:nvSpPr>
        <p:spPr bwMode="auto">
          <a:xfrm>
            <a:off x="4452938" y="1905000"/>
            <a:ext cx="571500" cy="304800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en-GB"/>
          </a:p>
        </p:txBody>
      </p:sp>
      <p:sp>
        <p:nvSpPr>
          <p:cNvPr id="79971" name="Text Box 99"/>
          <p:cNvSpPr txBox="1">
            <a:spLocks noChangeArrowheads="1"/>
          </p:cNvSpPr>
          <p:nvPr/>
        </p:nvSpPr>
        <p:spPr bwMode="auto">
          <a:xfrm>
            <a:off x="4797425" y="2286000"/>
            <a:ext cx="350838" cy="457200"/>
          </a:xfrm>
          <a:prstGeom prst="rect">
            <a:avLst/>
          </a:prstGeom>
          <a:noFill/>
          <a:ln w="34925">
            <a:noFill/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2"/>
                </a:solidFill>
              </a:rPr>
              <a:t>d</a:t>
            </a:r>
            <a:endParaRPr lang="en-GB" sz="2400" b="0">
              <a:solidFill>
                <a:schemeClr val="accent2"/>
              </a:solidFill>
            </a:endParaRPr>
          </a:p>
        </p:txBody>
      </p:sp>
      <p:cxnSp>
        <p:nvCxnSpPr>
          <p:cNvPr id="79972" name="AutoShape 100"/>
          <p:cNvCxnSpPr>
            <a:cxnSpLocks noChangeShapeType="1"/>
            <a:stCxn id="79969" idx="3"/>
          </p:cNvCxnSpPr>
          <p:nvPr/>
        </p:nvCxnSpPr>
        <p:spPr bwMode="auto">
          <a:xfrm>
            <a:off x="5041900" y="2057400"/>
            <a:ext cx="2120900" cy="4763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</p:spPr>
      </p:cxnSp>
      <p:cxnSp>
        <p:nvCxnSpPr>
          <p:cNvPr id="79973" name="AutoShape 101"/>
          <p:cNvCxnSpPr>
            <a:cxnSpLocks noChangeShapeType="1"/>
          </p:cNvCxnSpPr>
          <p:nvPr/>
        </p:nvCxnSpPr>
        <p:spPr bwMode="auto">
          <a:xfrm>
            <a:off x="1765300" y="1447800"/>
            <a:ext cx="0" cy="1236663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</p:spPr>
      </p:cxnSp>
      <p:cxnSp>
        <p:nvCxnSpPr>
          <p:cNvPr id="79974" name="AutoShape 102"/>
          <p:cNvCxnSpPr>
            <a:cxnSpLocks noChangeShapeType="1"/>
            <a:stCxn id="79969" idx="1"/>
          </p:cNvCxnSpPr>
          <p:nvPr/>
        </p:nvCxnSpPr>
        <p:spPr bwMode="auto">
          <a:xfrm flipH="1">
            <a:off x="1798638" y="2057400"/>
            <a:ext cx="2636837" cy="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</p:spPr>
      </p:cxnSp>
      <p:sp>
        <p:nvSpPr>
          <p:cNvPr id="79975" name="Text Box 103"/>
          <p:cNvSpPr txBox="1">
            <a:spLocks noChangeArrowheads="1"/>
          </p:cNvSpPr>
          <p:nvPr/>
        </p:nvSpPr>
        <p:spPr bwMode="auto">
          <a:xfrm>
            <a:off x="3416300" y="1320800"/>
            <a:ext cx="2616200" cy="519113"/>
          </a:xfrm>
          <a:prstGeom prst="rect">
            <a:avLst/>
          </a:prstGeom>
          <a:noFill/>
          <a:ln w="34925">
            <a:noFill/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800" b="0">
                <a:latin typeface="Times New Roman" pitchFamily="18" charset="0"/>
              </a:rPr>
              <a:t>Data Transceiver</a:t>
            </a:r>
            <a:endParaRPr lang="en-GB" sz="2800" b="0">
              <a:latin typeface="Times New Roman" pitchFamily="18" charset="0"/>
            </a:endParaRPr>
          </a:p>
        </p:txBody>
      </p:sp>
      <p:sp>
        <p:nvSpPr>
          <p:cNvPr id="79976" name="Text Box 104"/>
          <p:cNvSpPr txBox="1">
            <a:spLocks noChangeArrowheads="1"/>
          </p:cNvSpPr>
          <p:nvPr/>
        </p:nvSpPr>
        <p:spPr bwMode="auto">
          <a:xfrm>
            <a:off x="927100" y="1778000"/>
            <a:ext cx="733425" cy="519113"/>
          </a:xfrm>
          <a:prstGeom prst="rect">
            <a:avLst/>
          </a:prstGeom>
          <a:noFill/>
          <a:ln w="34925">
            <a:noFill/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800" b="0">
                <a:latin typeface="Times New Roman" pitchFamily="18" charset="0"/>
              </a:rPr>
              <a:t>Bus</a:t>
            </a:r>
            <a:endParaRPr lang="en-GB" sz="2800" b="0">
              <a:latin typeface="Times New Roman" pitchFamily="18" charset="0"/>
            </a:endParaRPr>
          </a:p>
        </p:txBody>
      </p:sp>
      <p:sp>
        <p:nvSpPr>
          <p:cNvPr id="79981" name="Text Box 109"/>
          <p:cNvSpPr txBox="1">
            <a:spLocks noChangeArrowheads="1"/>
          </p:cNvSpPr>
          <p:nvPr/>
        </p:nvSpPr>
        <p:spPr bwMode="auto">
          <a:xfrm>
            <a:off x="1536700" y="3733800"/>
            <a:ext cx="604838" cy="457200"/>
          </a:xfrm>
          <a:prstGeom prst="rect">
            <a:avLst/>
          </a:prstGeom>
          <a:noFill/>
          <a:ln w="34925">
            <a:noFill/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1"/>
                </a:solidFill>
              </a:rPr>
              <a:t>dsr</a:t>
            </a:r>
            <a:endParaRPr lang="en-GB" sz="2400" b="0">
              <a:solidFill>
                <a:schemeClr val="accent1"/>
              </a:solidFill>
            </a:endParaRPr>
          </a:p>
        </p:txBody>
      </p:sp>
      <p:sp>
        <p:nvSpPr>
          <p:cNvPr id="79982" name="Line 110"/>
          <p:cNvSpPr>
            <a:spLocks noChangeShapeType="1"/>
          </p:cNvSpPr>
          <p:nvPr/>
        </p:nvSpPr>
        <p:spPr bwMode="auto">
          <a:xfrm>
            <a:off x="3975100" y="4343400"/>
            <a:ext cx="1282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79983" name="Oval 111"/>
          <p:cNvSpPr>
            <a:spLocks noChangeArrowheads="1"/>
          </p:cNvSpPr>
          <p:nvPr/>
        </p:nvSpPr>
        <p:spPr bwMode="auto">
          <a:xfrm>
            <a:off x="4581525" y="4305300"/>
            <a:ext cx="76200" cy="762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79984" name="Oval 112"/>
          <p:cNvSpPr>
            <a:spLocks noChangeArrowheads="1"/>
          </p:cNvSpPr>
          <p:nvPr/>
        </p:nvSpPr>
        <p:spPr bwMode="auto">
          <a:xfrm>
            <a:off x="4914900" y="5334000"/>
            <a:ext cx="76200" cy="762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79985" name="Line 113"/>
          <p:cNvSpPr>
            <a:spLocks noChangeShapeType="1"/>
          </p:cNvSpPr>
          <p:nvPr/>
        </p:nvSpPr>
        <p:spPr bwMode="auto">
          <a:xfrm>
            <a:off x="4622800" y="3924300"/>
            <a:ext cx="0" cy="128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79986" name="Line 114"/>
          <p:cNvSpPr>
            <a:spLocks noChangeShapeType="1"/>
          </p:cNvSpPr>
          <p:nvPr/>
        </p:nvSpPr>
        <p:spPr bwMode="auto">
          <a:xfrm flipH="1">
            <a:off x="2755900" y="5207000"/>
            <a:ext cx="1866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79987" name="Line 115"/>
          <p:cNvSpPr>
            <a:spLocks noChangeShapeType="1"/>
          </p:cNvSpPr>
          <p:nvPr/>
        </p:nvSpPr>
        <p:spPr bwMode="auto">
          <a:xfrm flipH="1" flipV="1">
            <a:off x="2755900" y="4800600"/>
            <a:ext cx="0" cy="406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79988" name="Line 116"/>
          <p:cNvSpPr>
            <a:spLocks noChangeShapeType="1"/>
          </p:cNvSpPr>
          <p:nvPr/>
        </p:nvSpPr>
        <p:spPr bwMode="auto">
          <a:xfrm>
            <a:off x="2755900" y="48006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79989" name="Line 117"/>
          <p:cNvSpPr>
            <a:spLocks noChangeShapeType="1"/>
          </p:cNvSpPr>
          <p:nvPr/>
        </p:nvSpPr>
        <p:spPr bwMode="auto">
          <a:xfrm flipV="1">
            <a:off x="4762500" y="2209800"/>
            <a:ext cx="0" cy="1181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79990" name="Oval 118"/>
          <p:cNvSpPr>
            <a:spLocks noChangeArrowheads="1"/>
          </p:cNvSpPr>
          <p:nvPr/>
        </p:nvSpPr>
        <p:spPr bwMode="auto">
          <a:xfrm>
            <a:off x="4724400" y="3162300"/>
            <a:ext cx="76200" cy="762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79991" name="Line 119"/>
          <p:cNvSpPr>
            <a:spLocks noChangeShapeType="1"/>
          </p:cNvSpPr>
          <p:nvPr/>
        </p:nvSpPr>
        <p:spPr bwMode="auto">
          <a:xfrm>
            <a:off x="3784600" y="3200400"/>
            <a:ext cx="18462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79992" name="Line 120"/>
          <p:cNvSpPr>
            <a:spLocks noChangeShapeType="1"/>
          </p:cNvSpPr>
          <p:nvPr/>
        </p:nvSpPr>
        <p:spPr bwMode="auto">
          <a:xfrm>
            <a:off x="1384300" y="3200400"/>
            <a:ext cx="21272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79993" name="Text Box 121"/>
          <p:cNvSpPr txBox="1">
            <a:spLocks noChangeArrowheads="1"/>
          </p:cNvSpPr>
          <p:nvPr/>
        </p:nvSpPr>
        <p:spPr bwMode="auto">
          <a:xfrm>
            <a:off x="1384300" y="3162300"/>
            <a:ext cx="909638" cy="457200"/>
          </a:xfrm>
          <a:prstGeom prst="rect">
            <a:avLst/>
          </a:prstGeom>
          <a:noFill/>
          <a:ln w="34925">
            <a:noFill/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2"/>
                </a:solidFill>
              </a:rPr>
              <a:t>dtack</a:t>
            </a:r>
            <a:endParaRPr lang="en-GB" sz="2400" b="0">
              <a:solidFill>
                <a:schemeClr val="accent2"/>
              </a:solidFill>
            </a:endParaRPr>
          </a:p>
        </p:txBody>
      </p:sp>
      <p:sp>
        <p:nvSpPr>
          <p:cNvPr id="79994" name="Line 122"/>
          <p:cNvSpPr>
            <a:spLocks noChangeShapeType="1"/>
          </p:cNvSpPr>
          <p:nvPr/>
        </p:nvSpPr>
        <p:spPr bwMode="auto">
          <a:xfrm flipV="1">
            <a:off x="5257800" y="3619500"/>
            <a:ext cx="0" cy="723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79995" name="Line 123"/>
          <p:cNvSpPr>
            <a:spLocks noChangeShapeType="1"/>
          </p:cNvSpPr>
          <p:nvPr/>
        </p:nvSpPr>
        <p:spPr bwMode="auto">
          <a:xfrm>
            <a:off x="5257800" y="3619500"/>
            <a:ext cx="3095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79996" name="Line 124"/>
          <p:cNvSpPr>
            <a:spLocks noChangeShapeType="1"/>
          </p:cNvSpPr>
          <p:nvPr/>
        </p:nvSpPr>
        <p:spPr bwMode="auto">
          <a:xfrm>
            <a:off x="5943600" y="3390900"/>
            <a:ext cx="1270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79997" name="Text Box 125"/>
          <p:cNvSpPr txBox="1">
            <a:spLocks noChangeArrowheads="1"/>
          </p:cNvSpPr>
          <p:nvPr/>
        </p:nvSpPr>
        <p:spPr bwMode="auto">
          <a:xfrm>
            <a:off x="6362700" y="2971800"/>
            <a:ext cx="571500" cy="457200"/>
          </a:xfrm>
          <a:prstGeom prst="rect">
            <a:avLst/>
          </a:prstGeom>
          <a:noFill/>
          <a:ln w="34925">
            <a:noFill/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2"/>
                </a:solidFill>
              </a:rPr>
              <a:t>lds</a:t>
            </a:r>
            <a:endParaRPr lang="en-GB" sz="2400" b="0">
              <a:solidFill>
                <a:schemeClr val="accent2"/>
              </a:solidFill>
            </a:endParaRPr>
          </a:p>
        </p:txBody>
      </p:sp>
      <p:sp>
        <p:nvSpPr>
          <p:cNvPr id="79998" name="Line 126"/>
          <p:cNvSpPr>
            <a:spLocks noChangeShapeType="1"/>
          </p:cNvSpPr>
          <p:nvPr/>
        </p:nvSpPr>
        <p:spPr bwMode="auto">
          <a:xfrm flipH="1">
            <a:off x="2603500" y="5372100"/>
            <a:ext cx="3514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79999" name="Line 127"/>
          <p:cNvSpPr>
            <a:spLocks noChangeShapeType="1"/>
          </p:cNvSpPr>
          <p:nvPr/>
        </p:nvSpPr>
        <p:spPr bwMode="auto">
          <a:xfrm flipV="1">
            <a:off x="2603500" y="4457700"/>
            <a:ext cx="0" cy="914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80000" name="Line 128"/>
          <p:cNvSpPr>
            <a:spLocks noChangeShapeType="1"/>
          </p:cNvSpPr>
          <p:nvPr/>
        </p:nvSpPr>
        <p:spPr bwMode="auto">
          <a:xfrm flipH="1">
            <a:off x="2603500" y="44577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80001" name="Line 129"/>
          <p:cNvSpPr>
            <a:spLocks noChangeShapeType="1"/>
          </p:cNvSpPr>
          <p:nvPr/>
        </p:nvSpPr>
        <p:spPr bwMode="auto">
          <a:xfrm>
            <a:off x="4962525" y="3924300"/>
            <a:ext cx="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80002" name="Text Box 130"/>
          <p:cNvSpPr txBox="1">
            <a:spLocks noChangeArrowheads="1"/>
          </p:cNvSpPr>
          <p:nvPr/>
        </p:nvSpPr>
        <p:spPr bwMode="auto">
          <a:xfrm>
            <a:off x="6184900" y="4953000"/>
            <a:ext cx="977900" cy="457200"/>
          </a:xfrm>
          <a:prstGeom prst="rect">
            <a:avLst/>
          </a:prstGeom>
          <a:noFill/>
          <a:ln w="34925">
            <a:noFill/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1"/>
                </a:solidFill>
              </a:rPr>
              <a:t>ldtack</a:t>
            </a:r>
            <a:endParaRPr lang="en-GB" sz="2400" b="0">
              <a:solidFill>
                <a:schemeClr val="accent1"/>
              </a:solidFill>
            </a:endParaRPr>
          </a:p>
        </p:txBody>
      </p:sp>
      <p:sp>
        <p:nvSpPr>
          <p:cNvPr id="80006" name="Line 134"/>
          <p:cNvSpPr>
            <a:spLocks noChangeShapeType="1"/>
          </p:cNvSpPr>
          <p:nvPr/>
        </p:nvSpPr>
        <p:spPr bwMode="auto">
          <a:xfrm flipH="1">
            <a:off x="6118225" y="5372100"/>
            <a:ext cx="10874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80008" name="Line 136"/>
          <p:cNvSpPr>
            <a:spLocks noChangeShapeType="1"/>
          </p:cNvSpPr>
          <p:nvPr/>
        </p:nvSpPr>
        <p:spPr bwMode="auto">
          <a:xfrm>
            <a:off x="1384300" y="4152900"/>
            <a:ext cx="10620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80009" name="Text Box 137"/>
          <p:cNvSpPr txBox="1">
            <a:spLocks noChangeArrowheads="1"/>
          </p:cNvSpPr>
          <p:nvPr/>
        </p:nvSpPr>
        <p:spPr bwMode="auto">
          <a:xfrm>
            <a:off x="3937000" y="3886200"/>
            <a:ext cx="638175" cy="457200"/>
          </a:xfrm>
          <a:prstGeom prst="rect">
            <a:avLst/>
          </a:prstGeom>
          <a:noFill/>
          <a:ln w="34925">
            <a:noFill/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folHlink"/>
                </a:solidFill>
              </a:rPr>
              <a:t>csc</a:t>
            </a:r>
            <a:endParaRPr lang="en-GB" sz="2400" b="0">
              <a:solidFill>
                <a:schemeClr val="folHlink"/>
              </a:solidFill>
            </a:endParaRPr>
          </a:p>
        </p:txBody>
      </p:sp>
      <p:grpSp>
        <p:nvGrpSpPr>
          <p:cNvPr id="80014" name="Group 142"/>
          <p:cNvGrpSpPr>
            <a:grpSpLocks/>
          </p:cNvGrpSpPr>
          <p:nvPr/>
        </p:nvGrpSpPr>
        <p:grpSpPr bwMode="auto">
          <a:xfrm>
            <a:off x="2678113" y="4800600"/>
            <a:ext cx="4702175" cy="1827213"/>
            <a:chOff x="1687" y="3024"/>
            <a:chExt cx="2962" cy="1151"/>
          </a:xfrm>
        </p:grpSpPr>
        <p:sp>
          <p:nvSpPr>
            <p:cNvPr id="80012" name="Text Box 140"/>
            <p:cNvSpPr txBox="1">
              <a:spLocks noChangeArrowheads="1"/>
            </p:cNvSpPr>
            <p:nvPr/>
          </p:nvSpPr>
          <p:spPr bwMode="auto">
            <a:xfrm>
              <a:off x="1687" y="3657"/>
              <a:ext cx="2962" cy="51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GB" sz="2400">
                  <a:solidFill>
                    <a:srgbClr val="D60093"/>
                  </a:solidFill>
                </a:rPr>
                <a:t>May be not in the gate library and has to be decomposed</a:t>
              </a:r>
              <a:endParaRPr lang="ru-RU" sz="2400">
                <a:solidFill>
                  <a:srgbClr val="D60093"/>
                </a:solidFill>
              </a:endParaRPr>
            </a:p>
          </p:txBody>
        </p:sp>
        <p:sp>
          <p:nvSpPr>
            <p:cNvPr id="80013" name="Line 141"/>
            <p:cNvSpPr>
              <a:spLocks noChangeShapeType="1"/>
            </p:cNvSpPr>
            <p:nvPr/>
          </p:nvSpPr>
          <p:spPr bwMode="auto">
            <a:xfrm>
              <a:off x="2384" y="3024"/>
              <a:ext cx="400" cy="672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90500"/>
            <a:ext cx="8642350" cy="571500"/>
          </a:xfrm>
        </p:spPr>
        <p:txBody>
          <a:bodyPr/>
          <a:lstStyle/>
          <a:p>
            <a:r>
              <a:rPr lang="en-US"/>
              <a:t>Naïve decomposition is hazardous</a:t>
            </a:r>
            <a:endParaRPr lang="en-GB"/>
          </a:p>
        </p:txBody>
      </p:sp>
      <p:sp>
        <p:nvSpPr>
          <p:cNvPr id="139268" name="AutoShape 4"/>
          <p:cNvSpPr>
            <a:spLocks noChangeArrowheads="1"/>
          </p:cNvSpPr>
          <p:nvPr/>
        </p:nvSpPr>
        <p:spPr bwMode="auto">
          <a:xfrm rot="-5400000">
            <a:off x="3695700" y="4033838"/>
            <a:ext cx="381000" cy="266700"/>
          </a:xfrm>
          <a:prstGeom prst="flowChartExtra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139269" name="AutoShape 5"/>
          <p:cNvSpPr>
            <a:spLocks noChangeArrowheads="1"/>
          </p:cNvSpPr>
          <p:nvPr/>
        </p:nvSpPr>
        <p:spPr bwMode="auto">
          <a:xfrm flipH="1">
            <a:off x="5645150" y="3976688"/>
            <a:ext cx="533400" cy="762000"/>
          </a:xfrm>
          <a:prstGeom prst="moon">
            <a:avLst>
              <a:gd name="adj" fmla="val 50000"/>
            </a:avLst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139270" name="AutoShape 6"/>
          <p:cNvSpPr>
            <a:spLocks noChangeArrowheads="1"/>
          </p:cNvSpPr>
          <p:nvPr/>
        </p:nvSpPr>
        <p:spPr bwMode="auto">
          <a:xfrm rot="-5400000">
            <a:off x="4730750" y="4281488"/>
            <a:ext cx="533400" cy="685800"/>
          </a:xfrm>
          <a:prstGeom prst="flowChartDelay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139271" name="AutoShape 7"/>
          <p:cNvSpPr>
            <a:spLocks noChangeArrowheads="1"/>
          </p:cNvSpPr>
          <p:nvPr/>
        </p:nvSpPr>
        <p:spPr bwMode="auto">
          <a:xfrm>
            <a:off x="3676650" y="5332413"/>
            <a:ext cx="533400" cy="685800"/>
          </a:xfrm>
          <a:prstGeom prst="flowChartDelay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139272" name="AutoShape 8"/>
          <p:cNvSpPr>
            <a:spLocks noChangeArrowheads="1"/>
          </p:cNvSpPr>
          <p:nvPr/>
        </p:nvSpPr>
        <p:spPr bwMode="auto">
          <a:xfrm flipH="1">
            <a:off x="2541588" y="5561013"/>
            <a:ext cx="533400" cy="762000"/>
          </a:xfrm>
          <a:prstGeom prst="moon">
            <a:avLst>
              <a:gd name="adj" fmla="val 50000"/>
            </a:avLst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139273" name="Oval 9"/>
          <p:cNvSpPr>
            <a:spLocks noChangeArrowheads="1"/>
          </p:cNvSpPr>
          <p:nvPr/>
        </p:nvSpPr>
        <p:spPr bwMode="auto">
          <a:xfrm>
            <a:off x="2617788" y="5713413"/>
            <a:ext cx="152400" cy="152400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139274" name="Line 10"/>
          <p:cNvSpPr>
            <a:spLocks noChangeShapeType="1"/>
          </p:cNvSpPr>
          <p:nvPr/>
        </p:nvSpPr>
        <p:spPr bwMode="auto">
          <a:xfrm>
            <a:off x="1927225" y="5438775"/>
            <a:ext cx="17494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139277" name="Text Box 13"/>
          <p:cNvSpPr txBox="1">
            <a:spLocks noChangeArrowheads="1"/>
          </p:cNvSpPr>
          <p:nvPr/>
        </p:nvSpPr>
        <p:spPr bwMode="auto">
          <a:xfrm>
            <a:off x="5032375" y="3692525"/>
            <a:ext cx="350838" cy="457200"/>
          </a:xfrm>
          <a:prstGeom prst="rect">
            <a:avLst/>
          </a:prstGeom>
          <a:noFill/>
          <a:ln w="34925">
            <a:noFill/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2"/>
                </a:solidFill>
              </a:rPr>
              <a:t>d</a:t>
            </a:r>
            <a:endParaRPr lang="en-GB" sz="2400" b="0">
              <a:solidFill>
                <a:schemeClr val="accent2"/>
              </a:solidFill>
            </a:endParaRPr>
          </a:p>
        </p:txBody>
      </p:sp>
      <p:sp>
        <p:nvSpPr>
          <p:cNvPr id="139283" name="Text Box 19"/>
          <p:cNvSpPr txBox="1">
            <a:spLocks noChangeArrowheads="1"/>
          </p:cNvSpPr>
          <p:nvPr/>
        </p:nvSpPr>
        <p:spPr bwMode="auto">
          <a:xfrm>
            <a:off x="1771650" y="5019675"/>
            <a:ext cx="604838" cy="457200"/>
          </a:xfrm>
          <a:prstGeom prst="rect">
            <a:avLst/>
          </a:prstGeom>
          <a:noFill/>
          <a:ln w="34925">
            <a:noFill/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1"/>
                </a:solidFill>
              </a:rPr>
              <a:t>dsr</a:t>
            </a:r>
            <a:endParaRPr lang="en-GB" sz="2400" b="0">
              <a:solidFill>
                <a:schemeClr val="accent1"/>
              </a:solidFill>
            </a:endParaRPr>
          </a:p>
        </p:txBody>
      </p:sp>
      <p:sp>
        <p:nvSpPr>
          <p:cNvPr id="139284" name="Line 20"/>
          <p:cNvSpPr>
            <a:spLocks noChangeShapeType="1"/>
          </p:cNvSpPr>
          <p:nvPr/>
        </p:nvSpPr>
        <p:spPr bwMode="auto">
          <a:xfrm>
            <a:off x="4210050" y="5675313"/>
            <a:ext cx="1282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139285" name="Oval 21"/>
          <p:cNvSpPr>
            <a:spLocks noChangeArrowheads="1"/>
          </p:cNvSpPr>
          <p:nvPr/>
        </p:nvSpPr>
        <p:spPr bwMode="auto">
          <a:xfrm>
            <a:off x="4816475" y="5637213"/>
            <a:ext cx="76200" cy="762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139286" name="Oval 22"/>
          <p:cNvSpPr>
            <a:spLocks noChangeArrowheads="1"/>
          </p:cNvSpPr>
          <p:nvPr/>
        </p:nvSpPr>
        <p:spPr bwMode="auto">
          <a:xfrm>
            <a:off x="5149850" y="6665913"/>
            <a:ext cx="76200" cy="762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139287" name="Line 23"/>
          <p:cNvSpPr>
            <a:spLocks noChangeShapeType="1"/>
          </p:cNvSpPr>
          <p:nvPr/>
        </p:nvSpPr>
        <p:spPr bwMode="auto">
          <a:xfrm>
            <a:off x="4857750" y="4891088"/>
            <a:ext cx="0" cy="1647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139288" name="Line 24"/>
          <p:cNvSpPr>
            <a:spLocks noChangeShapeType="1"/>
          </p:cNvSpPr>
          <p:nvPr/>
        </p:nvSpPr>
        <p:spPr bwMode="auto">
          <a:xfrm flipH="1">
            <a:off x="2389188" y="6538913"/>
            <a:ext cx="24685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139289" name="Line 25"/>
          <p:cNvSpPr>
            <a:spLocks noChangeShapeType="1"/>
          </p:cNvSpPr>
          <p:nvPr/>
        </p:nvSpPr>
        <p:spPr bwMode="auto">
          <a:xfrm flipH="1" flipV="1">
            <a:off x="2389188" y="6132513"/>
            <a:ext cx="0" cy="406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139290" name="Line 26"/>
          <p:cNvSpPr>
            <a:spLocks noChangeShapeType="1"/>
          </p:cNvSpPr>
          <p:nvPr/>
        </p:nvSpPr>
        <p:spPr bwMode="auto">
          <a:xfrm>
            <a:off x="2389188" y="6132513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139291" name="Line 27"/>
          <p:cNvSpPr>
            <a:spLocks noChangeShapeType="1"/>
          </p:cNvSpPr>
          <p:nvPr/>
        </p:nvSpPr>
        <p:spPr bwMode="auto">
          <a:xfrm flipV="1">
            <a:off x="4997450" y="3692525"/>
            <a:ext cx="0" cy="6651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139292" name="Oval 28"/>
          <p:cNvSpPr>
            <a:spLocks noChangeArrowheads="1"/>
          </p:cNvSpPr>
          <p:nvPr/>
        </p:nvSpPr>
        <p:spPr bwMode="auto">
          <a:xfrm>
            <a:off x="4959350" y="4129088"/>
            <a:ext cx="76200" cy="762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139293" name="Line 29"/>
          <p:cNvSpPr>
            <a:spLocks noChangeShapeType="1"/>
          </p:cNvSpPr>
          <p:nvPr/>
        </p:nvSpPr>
        <p:spPr bwMode="auto">
          <a:xfrm>
            <a:off x="4019550" y="4167188"/>
            <a:ext cx="18462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139294" name="Line 30"/>
          <p:cNvSpPr>
            <a:spLocks noChangeShapeType="1"/>
          </p:cNvSpPr>
          <p:nvPr/>
        </p:nvSpPr>
        <p:spPr bwMode="auto">
          <a:xfrm>
            <a:off x="1619250" y="4167188"/>
            <a:ext cx="21272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139295" name="Text Box 31"/>
          <p:cNvSpPr txBox="1">
            <a:spLocks noChangeArrowheads="1"/>
          </p:cNvSpPr>
          <p:nvPr/>
        </p:nvSpPr>
        <p:spPr bwMode="auto">
          <a:xfrm>
            <a:off x="1619250" y="4129088"/>
            <a:ext cx="909638" cy="457200"/>
          </a:xfrm>
          <a:prstGeom prst="rect">
            <a:avLst/>
          </a:prstGeom>
          <a:noFill/>
          <a:ln w="34925">
            <a:noFill/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2"/>
                </a:solidFill>
              </a:rPr>
              <a:t>dtack</a:t>
            </a:r>
            <a:endParaRPr lang="en-GB" sz="2400" b="0">
              <a:solidFill>
                <a:schemeClr val="accent2"/>
              </a:solidFill>
            </a:endParaRPr>
          </a:p>
        </p:txBody>
      </p:sp>
      <p:sp>
        <p:nvSpPr>
          <p:cNvPr id="139296" name="Line 32"/>
          <p:cNvSpPr>
            <a:spLocks noChangeShapeType="1"/>
          </p:cNvSpPr>
          <p:nvPr/>
        </p:nvSpPr>
        <p:spPr bwMode="auto">
          <a:xfrm flipV="1">
            <a:off x="5492750" y="4586288"/>
            <a:ext cx="0" cy="10890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139297" name="Line 33"/>
          <p:cNvSpPr>
            <a:spLocks noChangeShapeType="1"/>
          </p:cNvSpPr>
          <p:nvPr/>
        </p:nvSpPr>
        <p:spPr bwMode="auto">
          <a:xfrm>
            <a:off x="5492750" y="4586288"/>
            <a:ext cx="3095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139298" name="Line 34"/>
          <p:cNvSpPr>
            <a:spLocks noChangeShapeType="1"/>
          </p:cNvSpPr>
          <p:nvPr/>
        </p:nvSpPr>
        <p:spPr bwMode="auto">
          <a:xfrm>
            <a:off x="6178550" y="4357688"/>
            <a:ext cx="1270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139299" name="Text Box 35"/>
          <p:cNvSpPr txBox="1">
            <a:spLocks noChangeArrowheads="1"/>
          </p:cNvSpPr>
          <p:nvPr/>
        </p:nvSpPr>
        <p:spPr bwMode="auto">
          <a:xfrm>
            <a:off x="6597650" y="3938588"/>
            <a:ext cx="571500" cy="457200"/>
          </a:xfrm>
          <a:prstGeom prst="rect">
            <a:avLst/>
          </a:prstGeom>
          <a:noFill/>
          <a:ln w="34925">
            <a:noFill/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2"/>
                </a:solidFill>
              </a:rPr>
              <a:t>lds</a:t>
            </a:r>
            <a:endParaRPr lang="en-GB" sz="2400" b="0">
              <a:solidFill>
                <a:schemeClr val="accent2"/>
              </a:solidFill>
            </a:endParaRPr>
          </a:p>
        </p:txBody>
      </p:sp>
      <p:sp>
        <p:nvSpPr>
          <p:cNvPr id="139300" name="Line 36"/>
          <p:cNvSpPr>
            <a:spLocks noChangeShapeType="1"/>
          </p:cNvSpPr>
          <p:nvPr/>
        </p:nvSpPr>
        <p:spPr bwMode="auto">
          <a:xfrm flipH="1">
            <a:off x="2236788" y="6704013"/>
            <a:ext cx="41163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139301" name="Line 37"/>
          <p:cNvSpPr>
            <a:spLocks noChangeShapeType="1"/>
          </p:cNvSpPr>
          <p:nvPr/>
        </p:nvSpPr>
        <p:spPr bwMode="auto">
          <a:xfrm flipV="1">
            <a:off x="2236788" y="5789613"/>
            <a:ext cx="0" cy="914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139302" name="Line 38"/>
          <p:cNvSpPr>
            <a:spLocks noChangeShapeType="1"/>
          </p:cNvSpPr>
          <p:nvPr/>
        </p:nvSpPr>
        <p:spPr bwMode="auto">
          <a:xfrm flipH="1">
            <a:off x="2236788" y="5789613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139303" name="Line 39"/>
          <p:cNvSpPr>
            <a:spLocks noChangeShapeType="1"/>
          </p:cNvSpPr>
          <p:nvPr/>
        </p:nvSpPr>
        <p:spPr bwMode="auto">
          <a:xfrm>
            <a:off x="5197475" y="4891088"/>
            <a:ext cx="0" cy="18129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139304" name="Text Box 40"/>
          <p:cNvSpPr txBox="1">
            <a:spLocks noChangeArrowheads="1"/>
          </p:cNvSpPr>
          <p:nvPr/>
        </p:nvSpPr>
        <p:spPr bwMode="auto">
          <a:xfrm>
            <a:off x="6419850" y="6284913"/>
            <a:ext cx="977900" cy="457200"/>
          </a:xfrm>
          <a:prstGeom prst="rect">
            <a:avLst/>
          </a:prstGeom>
          <a:noFill/>
          <a:ln w="34925">
            <a:noFill/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1"/>
                </a:solidFill>
              </a:rPr>
              <a:t>ldtack</a:t>
            </a:r>
            <a:endParaRPr lang="en-GB" sz="2400" b="0">
              <a:solidFill>
                <a:schemeClr val="accent1"/>
              </a:solidFill>
            </a:endParaRPr>
          </a:p>
        </p:txBody>
      </p:sp>
      <p:sp>
        <p:nvSpPr>
          <p:cNvPr id="139305" name="Line 41"/>
          <p:cNvSpPr>
            <a:spLocks noChangeShapeType="1"/>
          </p:cNvSpPr>
          <p:nvPr/>
        </p:nvSpPr>
        <p:spPr bwMode="auto">
          <a:xfrm flipH="1">
            <a:off x="6353175" y="6704013"/>
            <a:ext cx="10874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139306" name="Line 42"/>
          <p:cNvSpPr>
            <a:spLocks noChangeShapeType="1"/>
          </p:cNvSpPr>
          <p:nvPr/>
        </p:nvSpPr>
        <p:spPr bwMode="auto">
          <a:xfrm>
            <a:off x="1619250" y="5441950"/>
            <a:ext cx="10620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139307" name="Text Box 43"/>
          <p:cNvSpPr txBox="1">
            <a:spLocks noChangeArrowheads="1"/>
          </p:cNvSpPr>
          <p:nvPr/>
        </p:nvSpPr>
        <p:spPr bwMode="auto">
          <a:xfrm>
            <a:off x="4171950" y="5218113"/>
            <a:ext cx="638175" cy="457200"/>
          </a:xfrm>
          <a:prstGeom prst="rect">
            <a:avLst/>
          </a:prstGeom>
          <a:noFill/>
          <a:ln w="34925">
            <a:noFill/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folHlink"/>
                </a:solidFill>
              </a:rPr>
              <a:t>csc</a:t>
            </a:r>
            <a:endParaRPr lang="en-GB" sz="2400" b="0">
              <a:solidFill>
                <a:schemeClr val="folHlink"/>
              </a:solidFill>
            </a:endParaRPr>
          </a:p>
        </p:txBody>
      </p:sp>
      <p:sp>
        <p:nvSpPr>
          <p:cNvPr id="139308" name="Line 44"/>
          <p:cNvSpPr>
            <a:spLocks noChangeShapeType="1"/>
          </p:cNvSpPr>
          <p:nvPr/>
        </p:nvSpPr>
        <p:spPr bwMode="auto">
          <a:xfrm flipH="1">
            <a:off x="3060700" y="5913438"/>
            <a:ext cx="6159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139309" name="Text Box 45"/>
          <p:cNvSpPr txBox="1">
            <a:spLocks noChangeArrowheads="1"/>
          </p:cNvSpPr>
          <p:nvPr/>
        </p:nvSpPr>
        <p:spPr bwMode="auto">
          <a:xfrm>
            <a:off x="3195638" y="5913438"/>
            <a:ext cx="333375" cy="457200"/>
          </a:xfrm>
          <a:prstGeom prst="rect">
            <a:avLst/>
          </a:prstGeom>
          <a:noFill/>
          <a:ln w="34925">
            <a:noFill/>
            <a:miter lim="800000"/>
            <a:headEnd type="none" w="sm" len="sm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en-US" sz="2400" b="0">
                <a:solidFill>
                  <a:schemeClr val="folHlink"/>
                </a:solidFill>
              </a:rPr>
              <a:t>x</a:t>
            </a:r>
            <a:endParaRPr lang="en-GB" sz="2400" b="0">
              <a:solidFill>
                <a:schemeClr val="folHlink"/>
              </a:solidFill>
            </a:endParaRPr>
          </a:p>
        </p:txBody>
      </p:sp>
      <p:sp>
        <p:nvSpPr>
          <p:cNvPr id="139311" name="Text Box 47"/>
          <p:cNvSpPr txBox="1">
            <a:spLocks noChangeArrowheads="1"/>
          </p:cNvSpPr>
          <p:nvPr/>
        </p:nvSpPr>
        <p:spPr bwMode="auto">
          <a:xfrm>
            <a:off x="3149600" y="2005013"/>
            <a:ext cx="708025" cy="492125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2"/>
                </a:solidFill>
              </a:rPr>
              <a:t>lds-</a:t>
            </a:r>
            <a:endParaRPr lang="en-GB" sz="2400" b="0">
              <a:solidFill>
                <a:schemeClr val="accent2"/>
              </a:solidFill>
            </a:endParaRPr>
          </a:p>
        </p:txBody>
      </p:sp>
      <p:sp>
        <p:nvSpPr>
          <p:cNvPr id="139312" name="Text Box 48"/>
          <p:cNvSpPr txBox="1">
            <a:spLocks noChangeArrowheads="1"/>
          </p:cNvSpPr>
          <p:nvPr/>
        </p:nvSpPr>
        <p:spPr bwMode="auto">
          <a:xfrm>
            <a:off x="1924050" y="2005013"/>
            <a:ext cx="520700" cy="492125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2"/>
                </a:solidFill>
              </a:rPr>
              <a:t>d-</a:t>
            </a:r>
            <a:endParaRPr lang="en-GB" sz="2400" b="0">
              <a:solidFill>
                <a:schemeClr val="accent2"/>
              </a:solidFill>
            </a:endParaRPr>
          </a:p>
        </p:txBody>
      </p:sp>
      <p:sp>
        <p:nvSpPr>
          <p:cNvPr id="139313" name="Text Box 49"/>
          <p:cNvSpPr txBox="1">
            <a:spLocks noChangeArrowheads="1"/>
          </p:cNvSpPr>
          <p:nvPr/>
        </p:nvSpPr>
        <p:spPr bwMode="auto">
          <a:xfrm>
            <a:off x="4518025" y="2005013"/>
            <a:ext cx="1114425" cy="492125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1"/>
                </a:solidFill>
              </a:rPr>
              <a:t>ldtack-</a:t>
            </a:r>
            <a:endParaRPr lang="en-GB" sz="2400" b="0">
              <a:solidFill>
                <a:schemeClr val="accent1"/>
              </a:solidFill>
            </a:endParaRPr>
          </a:p>
        </p:txBody>
      </p:sp>
      <p:sp>
        <p:nvSpPr>
          <p:cNvPr id="139314" name="Text Box 50"/>
          <p:cNvSpPr txBox="1">
            <a:spLocks noChangeArrowheads="1"/>
          </p:cNvSpPr>
          <p:nvPr/>
        </p:nvSpPr>
        <p:spPr bwMode="auto">
          <a:xfrm>
            <a:off x="6118225" y="2005013"/>
            <a:ext cx="1190625" cy="492125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1"/>
                </a:solidFill>
              </a:rPr>
              <a:t>ldtack+</a:t>
            </a:r>
            <a:endParaRPr lang="en-GB" sz="2400" b="0">
              <a:solidFill>
                <a:schemeClr val="accent1"/>
              </a:solidFill>
            </a:endParaRPr>
          </a:p>
        </p:txBody>
      </p:sp>
      <p:sp>
        <p:nvSpPr>
          <p:cNvPr id="139315" name="Text Box 51"/>
          <p:cNvSpPr txBox="1">
            <a:spLocks noChangeArrowheads="1"/>
          </p:cNvSpPr>
          <p:nvPr/>
        </p:nvSpPr>
        <p:spPr bwMode="auto">
          <a:xfrm>
            <a:off x="3200400" y="3008313"/>
            <a:ext cx="741363" cy="492125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1"/>
                </a:solidFill>
              </a:rPr>
              <a:t>dsr-</a:t>
            </a:r>
            <a:endParaRPr lang="en-GB" sz="2400" b="0">
              <a:solidFill>
                <a:schemeClr val="accent1"/>
              </a:solidFill>
            </a:endParaRPr>
          </a:p>
        </p:txBody>
      </p:sp>
      <p:sp>
        <p:nvSpPr>
          <p:cNvPr id="139316" name="Text Box 52"/>
          <p:cNvSpPr txBox="1">
            <a:spLocks noChangeArrowheads="1"/>
          </p:cNvSpPr>
          <p:nvPr/>
        </p:nvSpPr>
        <p:spPr bwMode="auto">
          <a:xfrm>
            <a:off x="4446588" y="3008313"/>
            <a:ext cx="1263650" cy="492125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2"/>
                </a:solidFill>
              </a:rPr>
              <a:t>dtack+</a:t>
            </a:r>
            <a:endParaRPr lang="en-GB" sz="2400" b="0">
              <a:solidFill>
                <a:schemeClr val="accent2"/>
              </a:solidFill>
            </a:endParaRPr>
          </a:p>
        </p:txBody>
      </p:sp>
      <p:sp>
        <p:nvSpPr>
          <p:cNvPr id="139317" name="Text Box 53"/>
          <p:cNvSpPr txBox="1">
            <a:spLocks noChangeArrowheads="1"/>
          </p:cNvSpPr>
          <p:nvPr/>
        </p:nvSpPr>
        <p:spPr bwMode="auto">
          <a:xfrm>
            <a:off x="6430963" y="3008313"/>
            <a:ext cx="563562" cy="492125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2"/>
                </a:solidFill>
              </a:rPr>
              <a:t>d+</a:t>
            </a:r>
            <a:endParaRPr lang="en-GB" sz="2400" b="0">
              <a:solidFill>
                <a:schemeClr val="accent2"/>
              </a:solidFill>
            </a:endParaRPr>
          </a:p>
        </p:txBody>
      </p:sp>
      <p:sp>
        <p:nvSpPr>
          <p:cNvPr id="139318" name="Text Box 54"/>
          <p:cNvSpPr txBox="1">
            <a:spLocks noChangeArrowheads="1"/>
          </p:cNvSpPr>
          <p:nvPr/>
        </p:nvSpPr>
        <p:spPr bwMode="auto">
          <a:xfrm>
            <a:off x="1671638" y="992188"/>
            <a:ext cx="1046162" cy="492125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2"/>
                </a:solidFill>
              </a:rPr>
              <a:t>dtack-</a:t>
            </a:r>
            <a:endParaRPr lang="en-GB" sz="2400" b="0">
              <a:solidFill>
                <a:schemeClr val="accent2"/>
              </a:solidFill>
            </a:endParaRPr>
          </a:p>
        </p:txBody>
      </p:sp>
      <p:sp>
        <p:nvSpPr>
          <p:cNvPr id="139319" name="Text Box 55"/>
          <p:cNvSpPr txBox="1">
            <a:spLocks noChangeArrowheads="1"/>
          </p:cNvSpPr>
          <p:nvPr/>
        </p:nvSpPr>
        <p:spPr bwMode="auto">
          <a:xfrm>
            <a:off x="3294063" y="992188"/>
            <a:ext cx="817562" cy="492125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1"/>
                </a:solidFill>
              </a:rPr>
              <a:t>dsr+</a:t>
            </a:r>
            <a:endParaRPr lang="en-GB" sz="2400" b="0">
              <a:solidFill>
                <a:schemeClr val="accent1"/>
              </a:solidFill>
            </a:endParaRPr>
          </a:p>
        </p:txBody>
      </p:sp>
      <p:sp>
        <p:nvSpPr>
          <p:cNvPr id="139320" name="Text Box 56"/>
          <p:cNvSpPr txBox="1">
            <a:spLocks noChangeArrowheads="1"/>
          </p:cNvSpPr>
          <p:nvPr/>
        </p:nvSpPr>
        <p:spPr bwMode="auto">
          <a:xfrm>
            <a:off x="6326188" y="992188"/>
            <a:ext cx="784225" cy="492125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2"/>
                </a:solidFill>
              </a:rPr>
              <a:t>lds+</a:t>
            </a:r>
            <a:endParaRPr lang="en-GB" sz="2400" b="0">
              <a:solidFill>
                <a:schemeClr val="accent2"/>
              </a:solidFill>
            </a:endParaRPr>
          </a:p>
        </p:txBody>
      </p:sp>
      <p:cxnSp>
        <p:nvCxnSpPr>
          <p:cNvPr id="139321" name="AutoShape 57"/>
          <p:cNvCxnSpPr>
            <a:cxnSpLocks noChangeShapeType="1"/>
            <a:stCxn id="139312" idx="0"/>
            <a:endCxn id="139318" idx="2"/>
          </p:cNvCxnSpPr>
          <p:nvPr/>
        </p:nvCxnSpPr>
        <p:spPr bwMode="auto">
          <a:xfrm flipV="1">
            <a:off x="2184400" y="1501775"/>
            <a:ext cx="11113" cy="485775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cxnSp>
        <p:nvCxnSpPr>
          <p:cNvPr id="139322" name="AutoShape 58"/>
          <p:cNvCxnSpPr>
            <a:cxnSpLocks noChangeShapeType="1"/>
            <a:stCxn id="139318" idx="3"/>
            <a:endCxn id="139319" idx="1"/>
          </p:cNvCxnSpPr>
          <p:nvPr/>
        </p:nvCxnSpPr>
        <p:spPr bwMode="auto">
          <a:xfrm>
            <a:off x="2735263" y="1238250"/>
            <a:ext cx="541337" cy="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cxnSp>
        <p:nvCxnSpPr>
          <p:cNvPr id="139323" name="AutoShape 59"/>
          <p:cNvCxnSpPr>
            <a:cxnSpLocks noChangeShapeType="1"/>
            <a:stCxn id="139319" idx="3"/>
            <a:endCxn id="139334" idx="1"/>
          </p:cNvCxnSpPr>
          <p:nvPr/>
        </p:nvCxnSpPr>
        <p:spPr bwMode="auto">
          <a:xfrm>
            <a:off x="4129088" y="1238250"/>
            <a:ext cx="454025" cy="1588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cxnSp>
        <p:nvCxnSpPr>
          <p:cNvPr id="139324" name="AutoShape 60"/>
          <p:cNvCxnSpPr>
            <a:cxnSpLocks noChangeShapeType="1"/>
            <a:stCxn id="139320" idx="2"/>
            <a:endCxn id="139314" idx="0"/>
          </p:cNvCxnSpPr>
          <p:nvPr/>
        </p:nvCxnSpPr>
        <p:spPr bwMode="auto">
          <a:xfrm flipH="1">
            <a:off x="6713538" y="1501775"/>
            <a:ext cx="4762" cy="485775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cxnSp>
        <p:nvCxnSpPr>
          <p:cNvPr id="139325" name="AutoShape 61"/>
          <p:cNvCxnSpPr>
            <a:cxnSpLocks noChangeShapeType="1"/>
            <a:stCxn id="139314" idx="2"/>
            <a:endCxn id="139317" idx="0"/>
          </p:cNvCxnSpPr>
          <p:nvPr/>
        </p:nvCxnSpPr>
        <p:spPr bwMode="auto">
          <a:xfrm>
            <a:off x="6713538" y="2514600"/>
            <a:ext cx="0" cy="47625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cxnSp>
        <p:nvCxnSpPr>
          <p:cNvPr id="139326" name="AutoShape 62"/>
          <p:cNvCxnSpPr>
            <a:cxnSpLocks noChangeShapeType="1"/>
            <a:stCxn id="139317" idx="1"/>
            <a:endCxn id="139316" idx="3"/>
          </p:cNvCxnSpPr>
          <p:nvPr/>
        </p:nvCxnSpPr>
        <p:spPr bwMode="auto">
          <a:xfrm flipH="1">
            <a:off x="5727700" y="3254375"/>
            <a:ext cx="685800" cy="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cxnSp>
        <p:nvCxnSpPr>
          <p:cNvPr id="139327" name="AutoShape 63"/>
          <p:cNvCxnSpPr>
            <a:cxnSpLocks noChangeShapeType="1"/>
            <a:stCxn id="139316" idx="1"/>
            <a:endCxn id="139315" idx="3"/>
          </p:cNvCxnSpPr>
          <p:nvPr/>
        </p:nvCxnSpPr>
        <p:spPr bwMode="auto">
          <a:xfrm flipH="1">
            <a:off x="3959225" y="3254375"/>
            <a:ext cx="469900" cy="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cxnSp>
        <p:nvCxnSpPr>
          <p:cNvPr id="139328" name="AutoShape 64"/>
          <p:cNvCxnSpPr>
            <a:cxnSpLocks noChangeShapeType="1"/>
            <a:stCxn id="139315" idx="1"/>
            <a:endCxn id="139335" idx="3"/>
          </p:cNvCxnSpPr>
          <p:nvPr/>
        </p:nvCxnSpPr>
        <p:spPr bwMode="auto">
          <a:xfrm flipH="1">
            <a:off x="2673350" y="3254375"/>
            <a:ext cx="509588" cy="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cxnSp>
        <p:nvCxnSpPr>
          <p:cNvPr id="139329" name="AutoShape 65"/>
          <p:cNvCxnSpPr>
            <a:cxnSpLocks noChangeShapeType="1"/>
            <a:stCxn id="139312" idx="3"/>
            <a:endCxn id="139311" idx="1"/>
          </p:cNvCxnSpPr>
          <p:nvPr/>
        </p:nvCxnSpPr>
        <p:spPr bwMode="auto">
          <a:xfrm>
            <a:off x="2462213" y="2251075"/>
            <a:ext cx="669925" cy="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cxnSp>
        <p:nvCxnSpPr>
          <p:cNvPr id="139330" name="AutoShape 66"/>
          <p:cNvCxnSpPr>
            <a:cxnSpLocks noChangeShapeType="1"/>
            <a:stCxn id="139311" idx="3"/>
            <a:endCxn id="139313" idx="1"/>
          </p:cNvCxnSpPr>
          <p:nvPr/>
        </p:nvCxnSpPr>
        <p:spPr bwMode="auto">
          <a:xfrm>
            <a:off x="3875088" y="2251075"/>
            <a:ext cx="625475" cy="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cxnSp>
        <p:nvCxnSpPr>
          <p:cNvPr id="139331" name="AutoShape 67"/>
          <p:cNvCxnSpPr>
            <a:cxnSpLocks noChangeShapeType="1"/>
            <a:stCxn id="139313" idx="0"/>
            <a:endCxn id="139334" idx="2"/>
          </p:cNvCxnSpPr>
          <p:nvPr/>
        </p:nvCxnSpPr>
        <p:spPr bwMode="auto">
          <a:xfrm flipH="1" flipV="1">
            <a:off x="5073650" y="1503363"/>
            <a:ext cx="1588" cy="484187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sp>
        <p:nvSpPr>
          <p:cNvPr id="139332" name="Oval 68"/>
          <p:cNvSpPr>
            <a:spLocks noChangeArrowheads="1"/>
          </p:cNvSpPr>
          <p:nvPr/>
        </p:nvSpPr>
        <p:spPr bwMode="auto">
          <a:xfrm>
            <a:off x="4989513" y="1703388"/>
            <a:ext cx="166687" cy="185737"/>
          </a:xfrm>
          <a:prstGeom prst="ellipse">
            <a:avLst/>
          </a:prstGeom>
          <a:solidFill>
            <a:schemeClr val="tx1"/>
          </a:solidFill>
          <a:ln w="34925">
            <a:solidFill>
              <a:schemeClr val="tx1"/>
            </a:solidFill>
            <a:round/>
            <a:headEnd type="none" w="sm" len="sm"/>
            <a:tailEnd type="none" w="med" len="lg"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en-GB"/>
          </a:p>
        </p:txBody>
      </p:sp>
      <p:sp>
        <p:nvSpPr>
          <p:cNvPr id="139333" name="Oval 69"/>
          <p:cNvSpPr>
            <a:spLocks noChangeArrowheads="1"/>
          </p:cNvSpPr>
          <p:nvPr/>
        </p:nvSpPr>
        <p:spPr bwMode="auto">
          <a:xfrm>
            <a:off x="2857500" y="1144588"/>
            <a:ext cx="166688" cy="185737"/>
          </a:xfrm>
          <a:prstGeom prst="ellipse">
            <a:avLst/>
          </a:prstGeom>
          <a:solidFill>
            <a:schemeClr val="tx1"/>
          </a:solidFill>
          <a:ln w="34925">
            <a:solidFill>
              <a:schemeClr val="tx1"/>
            </a:solidFill>
            <a:round/>
            <a:headEnd type="none" w="sm" len="sm"/>
            <a:tailEnd type="none" w="med" len="lg"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en-GB"/>
          </a:p>
        </p:txBody>
      </p:sp>
      <p:sp>
        <p:nvSpPr>
          <p:cNvPr id="139334" name="Text Box 70"/>
          <p:cNvSpPr txBox="1">
            <a:spLocks noChangeArrowheads="1"/>
          </p:cNvSpPr>
          <p:nvPr/>
        </p:nvSpPr>
        <p:spPr bwMode="auto">
          <a:xfrm>
            <a:off x="4600575" y="993775"/>
            <a:ext cx="946150" cy="492125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en-US" sz="2400" b="0">
                <a:solidFill>
                  <a:schemeClr val="folHlink"/>
                </a:solidFill>
              </a:rPr>
              <a:t>csc+</a:t>
            </a:r>
            <a:endParaRPr lang="en-GB" sz="2400" b="0">
              <a:solidFill>
                <a:schemeClr val="folHlink"/>
              </a:solidFill>
            </a:endParaRPr>
          </a:p>
        </p:txBody>
      </p:sp>
      <p:sp>
        <p:nvSpPr>
          <p:cNvPr id="139335" name="Text Box 71"/>
          <p:cNvSpPr txBox="1">
            <a:spLocks noChangeArrowheads="1"/>
          </p:cNvSpPr>
          <p:nvPr/>
        </p:nvSpPr>
        <p:spPr bwMode="auto">
          <a:xfrm>
            <a:off x="1709738" y="3008313"/>
            <a:ext cx="946150" cy="492125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en-US" sz="2400" b="0">
                <a:solidFill>
                  <a:schemeClr val="folHlink"/>
                </a:solidFill>
              </a:rPr>
              <a:t>csc-</a:t>
            </a:r>
            <a:endParaRPr lang="en-GB" sz="2400" b="0">
              <a:solidFill>
                <a:schemeClr val="folHlink"/>
              </a:solidFill>
            </a:endParaRPr>
          </a:p>
        </p:txBody>
      </p:sp>
      <p:cxnSp>
        <p:nvCxnSpPr>
          <p:cNvPr id="139336" name="AutoShape 72"/>
          <p:cNvCxnSpPr>
            <a:cxnSpLocks noChangeShapeType="1"/>
            <a:stCxn id="139335" idx="0"/>
            <a:endCxn id="139312" idx="2"/>
          </p:cNvCxnSpPr>
          <p:nvPr/>
        </p:nvCxnSpPr>
        <p:spPr bwMode="auto">
          <a:xfrm flipV="1">
            <a:off x="2182813" y="2514600"/>
            <a:ext cx="1587" cy="47625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cxnSp>
        <p:nvCxnSpPr>
          <p:cNvPr id="139337" name="AutoShape 73"/>
          <p:cNvCxnSpPr>
            <a:cxnSpLocks noChangeShapeType="1"/>
            <a:stCxn id="139334" idx="3"/>
            <a:endCxn id="139320" idx="1"/>
          </p:cNvCxnSpPr>
          <p:nvPr/>
        </p:nvCxnSpPr>
        <p:spPr bwMode="auto">
          <a:xfrm flipV="1">
            <a:off x="5564188" y="1238250"/>
            <a:ext cx="744537" cy="1588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sp>
        <p:nvSpPr>
          <p:cNvPr id="139350" name="Oval 86"/>
          <p:cNvSpPr>
            <a:spLocks noChangeArrowheads="1"/>
          </p:cNvSpPr>
          <p:nvPr/>
        </p:nvSpPr>
        <p:spPr bwMode="auto">
          <a:xfrm>
            <a:off x="4211638" y="1141413"/>
            <a:ext cx="166687" cy="185737"/>
          </a:xfrm>
          <a:prstGeom prst="ellipse">
            <a:avLst/>
          </a:prstGeom>
          <a:solidFill>
            <a:schemeClr val="tx1"/>
          </a:solidFill>
          <a:ln w="34925">
            <a:solidFill>
              <a:schemeClr val="tx1"/>
            </a:solidFill>
            <a:round/>
            <a:headEnd type="none" w="sm" len="sm"/>
            <a:tailEnd type="none" w="med" len="lg"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en-GB"/>
          </a:p>
        </p:txBody>
      </p:sp>
      <p:sp>
        <p:nvSpPr>
          <p:cNvPr id="139351" name="Oval 87"/>
          <p:cNvSpPr>
            <a:spLocks noChangeArrowheads="1"/>
          </p:cNvSpPr>
          <p:nvPr/>
        </p:nvSpPr>
        <p:spPr bwMode="auto">
          <a:xfrm>
            <a:off x="5781675" y="1141413"/>
            <a:ext cx="166688" cy="185737"/>
          </a:xfrm>
          <a:prstGeom prst="ellipse">
            <a:avLst/>
          </a:prstGeom>
          <a:solidFill>
            <a:schemeClr val="tx1"/>
          </a:solidFill>
          <a:ln w="34925">
            <a:solidFill>
              <a:schemeClr val="tx1"/>
            </a:solidFill>
            <a:round/>
            <a:headEnd type="none" w="sm" len="sm"/>
            <a:tailEnd type="none" w="med" len="lg"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en-GB"/>
          </a:p>
        </p:txBody>
      </p:sp>
      <p:sp>
        <p:nvSpPr>
          <p:cNvPr id="139352" name="Oval 88"/>
          <p:cNvSpPr>
            <a:spLocks noChangeArrowheads="1"/>
          </p:cNvSpPr>
          <p:nvPr/>
        </p:nvSpPr>
        <p:spPr bwMode="auto">
          <a:xfrm>
            <a:off x="6634163" y="1593850"/>
            <a:ext cx="166687" cy="185738"/>
          </a:xfrm>
          <a:prstGeom prst="ellipse">
            <a:avLst/>
          </a:prstGeom>
          <a:solidFill>
            <a:schemeClr val="tx1"/>
          </a:solidFill>
          <a:ln w="34925">
            <a:solidFill>
              <a:schemeClr val="tx1"/>
            </a:solidFill>
            <a:round/>
            <a:headEnd type="none" w="sm" len="sm"/>
            <a:tailEnd type="none" w="med" len="lg"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en-GB"/>
          </a:p>
        </p:txBody>
      </p:sp>
      <p:sp>
        <p:nvSpPr>
          <p:cNvPr id="139353" name="Oval 89"/>
          <p:cNvSpPr>
            <a:spLocks noChangeArrowheads="1"/>
          </p:cNvSpPr>
          <p:nvPr/>
        </p:nvSpPr>
        <p:spPr bwMode="auto">
          <a:xfrm>
            <a:off x="6629400" y="2609850"/>
            <a:ext cx="166688" cy="185738"/>
          </a:xfrm>
          <a:prstGeom prst="ellipse">
            <a:avLst/>
          </a:prstGeom>
          <a:solidFill>
            <a:schemeClr val="tx1"/>
          </a:solidFill>
          <a:ln w="34925">
            <a:solidFill>
              <a:schemeClr val="tx1"/>
            </a:solidFill>
            <a:round/>
            <a:headEnd type="none" w="sm" len="sm"/>
            <a:tailEnd type="none" w="med" len="lg"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en-GB"/>
          </a:p>
        </p:txBody>
      </p:sp>
      <p:sp>
        <p:nvSpPr>
          <p:cNvPr id="139354" name="Oval 90"/>
          <p:cNvSpPr>
            <a:spLocks noChangeArrowheads="1"/>
          </p:cNvSpPr>
          <p:nvPr/>
        </p:nvSpPr>
        <p:spPr bwMode="auto">
          <a:xfrm>
            <a:off x="6034088" y="3160713"/>
            <a:ext cx="166687" cy="185737"/>
          </a:xfrm>
          <a:prstGeom prst="ellipse">
            <a:avLst/>
          </a:prstGeom>
          <a:solidFill>
            <a:schemeClr val="tx1"/>
          </a:solidFill>
          <a:ln w="34925">
            <a:solidFill>
              <a:schemeClr val="tx1"/>
            </a:solidFill>
            <a:round/>
            <a:headEnd type="none" w="sm" len="sm"/>
            <a:tailEnd type="none" w="med" len="lg"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en-GB"/>
          </a:p>
        </p:txBody>
      </p:sp>
      <p:sp>
        <p:nvSpPr>
          <p:cNvPr id="139355" name="Oval 91"/>
          <p:cNvSpPr>
            <a:spLocks noChangeArrowheads="1"/>
          </p:cNvSpPr>
          <p:nvPr/>
        </p:nvSpPr>
        <p:spPr bwMode="auto">
          <a:xfrm>
            <a:off x="4192588" y="3160713"/>
            <a:ext cx="166687" cy="185737"/>
          </a:xfrm>
          <a:prstGeom prst="ellipse">
            <a:avLst/>
          </a:prstGeom>
          <a:solidFill>
            <a:schemeClr val="tx1"/>
          </a:solidFill>
          <a:ln w="34925">
            <a:solidFill>
              <a:schemeClr val="tx1"/>
            </a:solidFill>
            <a:round/>
            <a:headEnd type="none" w="sm" len="sm"/>
            <a:tailEnd type="none" w="med" len="lg"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en-GB"/>
          </a:p>
        </p:txBody>
      </p:sp>
      <p:sp>
        <p:nvSpPr>
          <p:cNvPr id="139356" name="Oval 92"/>
          <p:cNvSpPr>
            <a:spLocks noChangeArrowheads="1"/>
          </p:cNvSpPr>
          <p:nvPr/>
        </p:nvSpPr>
        <p:spPr bwMode="auto">
          <a:xfrm>
            <a:off x="2905125" y="3160713"/>
            <a:ext cx="166688" cy="185737"/>
          </a:xfrm>
          <a:prstGeom prst="ellipse">
            <a:avLst/>
          </a:prstGeom>
          <a:solidFill>
            <a:schemeClr val="tx1"/>
          </a:solidFill>
          <a:ln w="34925">
            <a:solidFill>
              <a:schemeClr val="tx1"/>
            </a:solidFill>
            <a:round/>
            <a:headEnd type="none" w="sm" len="sm"/>
            <a:tailEnd type="none" w="med" len="lg"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en-GB"/>
          </a:p>
        </p:txBody>
      </p:sp>
      <p:sp>
        <p:nvSpPr>
          <p:cNvPr id="139357" name="Oval 93"/>
          <p:cNvSpPr>
            <a:spLocks noChangeArrowheads="1"/>
          </p:cNvSpPr>
          <p:nvPr/>
        </p:nvSpPr>
        <p:spPr bwMode="auto">
          <a:xfrm>
            <a:off x="2101850" y="2717800"/>
            <a:ext cx="166688" cy="185738"/>
          </a:xfrm>
          <a:prstGeom prst="ellipse">
            <a:avLst/>
          </a:prstGeom>
          <a:solidFill>
            <a:schemeClr val="tx1"/>
          </a:solidFill>
          <a:ln w="34925">
            <a:solidFill>
              <a:schemeClr val="tx1"/>
            </a:solidFill>
            <a:round/>
            <a:headEnd type="none" w="sm" len="sm"/>
            <a:tailEnd type="none" w="med" len="lg"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en-GB"/>
          </a:p>
        </p:txBody>
      </p:sp>
      <p:sp>
        <p:nvSpPr>
          <p:cNvPr id="139358" name="Oval 94"/>
          <p:cNvSpPr>
            <a:spLocks noChangeArrowheads="1"/>
          </p:cNvSpPr>
          <p:nvPr/>
        </p:nvSpPr>
        <p:spPr bwMode="auto">
          <a:xfrm>
            <a:off x="2111375" y="1701800"/>
            <a:ext cx="166688" cy="185738"/>
          </a:xfrm>
          <a:prstGeom prst="ellipse">
            <a:avLst/>
          </a:prstGeom>
          <a:solidFill>
            <a:schemeClr val="tx1"/>
          </a:solidFill>
          <a:ln w="34925">
            <a:solidFill>
              <a:schemeClr val="tx1"/>
            </a:solidFill>
            <a:round/>
            <a:headEnd type="none" w="sm" len="sm"/>
            <a:tailEnd type="none" w="med" len="lg"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en-GB"/>
          </a:p>
        </p:txBody>
      </p:sp>
      <p:sp>
        <p:nvSpPr>
          <p:cNvPr id="139359" name="Oval 95"/>
          <p:cNvSpPr>
            <a:spLocks noChangeArrowheads="1"/>
          </p:cNvSpPr>
          <p:nvPr/>
        </p:nvSpPr>
        <p:spPr bwMode="auto">
          <a:xfrm>
            <a:off x="2673350" y="2157413"/>
            <a:ext cx="166688" cy="185737"/>
          </a:xfrm>
          <a:prstGeom prst="ellipse">
            <a:avLst/>
          </a:prstGeom>
          <a:solidFill>
            <a:schemeClr val="tx1"/>
          </a:solidFill>
          <a:ln w="34925">
            <a:solidFill>
              <a:schemeClr val="tx1"/>
            </a:solidFill>
            <a:round/>
            <a:headEnd type="none" w="sm" len="sm"/>
            <a:tailEnd type="none" w="med" len="lg"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en-GB"/>
          </a:p>
        </p:txBody>
      </p:sp>
      <p:grpSp>
        <p:nvGrpSpPr>
          <p:cNvPr id="139363" name="Group 99"/>
          <p:cNvGrpSpPr>
            <a:grpSpLocks/>
          </p:cNvGrpSpPr>
          <p:nvPr/>
        </p:nvGrpSpPr>
        <p:grpSpPr bwMode="auto">
          <a:xfrm>
            <a:off x="1322388" y="4586288"/>
            <a:ext cx="2535237" cy="890587"/>
            <a:chOff x="833" y="2889"/>
            <a:chExt cx="1597" cy="561"/>
          </a:xfrm>
        </p:grpSpPr>
        <p:sp>
          <p:nvSpPr>
            <p:cNvPr id="139361" name="Text Box 97"/>
            <p:cNvSpPr txBox="1">
              <a:spLocks noChangeArrowheads="1"/>
            </p:cNvSpPr>
            <p:nvPr/>
          </p:nvSpPr>
          <p:spPr bwMode="auto">
            <a:xfrm>
              <a:off x="833" y="2889"/>
              <a:ext cx="132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400" dirty="0">
                  <a:solidFill>
                    <a:srgbClr val="D60093"/>
                  </a:solidFill>
                </a:rPr>
                <a:t>Unexpected!</a:t>
              </a:r>
              <a:endParaRPr lang="ru-RU" sz="2400" dirty="0">
                <a:solidFill>
                  <a:srgbClr val="D60093"/>
                </a:solidFill>
              </a:endParaRPr>
            </a:p>
          </p:txBody>
        </p:sp>
        <p:sp>
          <p:nvSpPr>
            <p:cNvPr id="139362" name="Line 98"/>
            <p:cNvSpPr>
              <a:spLocks noChangeShapeType="1"/>
            </p:cNvSpPr>
            <p:nvPr/>
          </p:nvSpPr>
          <p:spPr bwMode="auto">
            <a:xfrm>
              <a:off x="2075" y="3119"/>
              <a:ext cx="355" cy="331"/>
            </a:xfrm>
            <a:prstGeom prst="line">
              <a:avLst/>
            </a:prstGeom>
            <a:noFill/>
            <a:ln w="25400">
              <a:solidFill>
                <a:srgbClr val="D6009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39369" name="Group 105"/>
          <p:cNvGrpSpPr>
            <a:grpSpLocks/>
          </p:cNvGrpSpPr>
          <p:nvPr/>
        </p:nvGrpSpPr>
        <p:grpSpPr bwMode="auto">
          <a:xfrm>
            <a:off x="5197475" y="4395788"/>
            <a:ext cx="2995613" cy="1146175"/>
            <a:chOff x="3274" y="2769"/>
            <a:chExt cx="1887" cy="722"/>
          </a:xfrm>
        </p:grpSpPr>
        <p:sp>
          <p:nvSpPr>
            <p:cNvPr id="139365" name="Text Box 101"/>
            <p:cNvSpPr txBox="1">
              <a:spLocks noChangeArrowheads="1"/>
            </p:cNvSpPr>
            <p:nvPr/>
          </p:nvSpPr>
          <p:spPr bwMode="auto">
            <a:xfrm>
              <a:off x="3833" y="3203"/>
              <a:ext cx="132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400">
                  <a:solidFill>
                    <a:srgbClr val="D60093"/>
                  </a:solidFill>
                </a:rPr>
                <a:t>Unexpected!</a:t>
              </a:r>
              <a:endParaRPr lang="ru-RU" sz="2400">
                <a:solidFill>
                  <a:srgbClr val="D60093"/>
                </a:solidFill>
              </a:endParaRPr>
            </a:p>
          </p:txBody>
        </p:sp>
        <p:sp>
          <p:nvSpPr>
            <p:cNvPr id="139366" name="Line 102"/>
            <p:cNvSpPr>
              <a:spLocks noChangeShapeType="1"/>
            </p:cNvSpPr>
            <p:nvPr/>
          </p:nvSpPr>
          <p:spPr bwMode="auto">
            <a:xfrm>
              <a:off x="3274" y="2985"/>
              <a:ext cx="618" cy="302"/>
            </a:xfrm>
            <a:prstGeom prst="line">
              <a:avLst/>
            </a:prstGeom>
            <a:noFill/>
            <a:ln w="25400">
              <a:solidFill>
                <a:srgbClr val="D6009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39368" name="Line 104"/>
            <p:cNvSpPr>
              <a:spLocks noChangeShapeType="1"/>
            </p:cNvSpPr>
            <p:nvPr/>
          </p:nvSpPr>
          <p:spPr bwMode="auto">
            <a:xfrm>
              <a:off x="3801" y="2769"/>
              <a:ext cx="201" cy="434"/>
            </a:xfrm>
            <a:prstGeom prst="line">
              <a:avLst/>
            </a:prstGeom>
            <a:noFill/>
            <a:ln w="25400">
              <a:solidFill>
                <a:srgbClr val="D6009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13929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3929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13929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13929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13929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13929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1392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3929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92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929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1392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3929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500" fill="hold"/>
                                        <p:tgtEl>
                                          <p:spTgt spid="1392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13928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13928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13928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13930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3930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500" fill="hold"/>
                                        <p:tgtEl>
                                          <p:spTgt spid="13930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13930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13930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3930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1392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3929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500" fill="hold"/>
                                        <p:tgtEl>
                                          <p:spTgt spid="1392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13928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500" fill="hold"/>
                                        <p:tgtEl>
                                          <p:spTgt spid="1393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3930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13930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13930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500" fill="hold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13930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13930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500" fill="hold"/>
                                        <p:tgtEl>
                                          <p:spTgt spid="13928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13928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500" fill="hold"/>
                                        <p:tgtEl>
                                          <p:spTgt spid="13929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13929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1392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13928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500" fill="hold"/>
                                        <p:tgtEl>
                                          <p:spTgt spid="1392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13928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500" fill="hold"/>
                                        <p:tgtEl>
                                          <p:spTgt spid="1393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3930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393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7" dur="500" fill="hold"/>
                                        <p:tgtEl>
                                          <p:spTgt spid="13930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13930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500" fill="hold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39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8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1393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139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0" dur="500" fill="hold"/>
                                        <p:tgtEl>
                                          <p:spTgt spid="1392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13928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3" dur="500" fill="hold"/>
                                        <p:tgtEl>
                                          <p:spTgt spid="1392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13928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6" dur="500" fill="hold"/>
                                        <p:tgtEl>
                                          <p:spTgt spid="1392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13929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9" dur="500" fill="hold"/>
                                        <p:tgtEl>
                                          <p:spTgt spid="1392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13929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2" dur="500" fill="hold"/>
                                        <p:tgtEl>
                                          <p:spTgt spid="13928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3928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5" dur="500" fill="hold"/>
                                        <p:tgtEl>
                                          <p:spTgt spid="13928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13928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500" fill="hold"/>
                                        <p:tgtEl>
                                          <p:spTgt spid="1392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13928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1" dur="500" fill="hold"/>
                                        <p:tgtEl>
                                          <p:spTgt spid="1392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13929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4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5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39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3" dur="5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5" dur="5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139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2" dur="500" fill="hold"/>
                                        <p:tgtEl>
                                          <p:spTgt spid="1392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43" dur="500" fill="hold"/>
                                        <p:tgtEl>
                                          <p:spTgt spid="13929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5" dur="5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6" dur="5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500"/>
                            </p:stCondLst>
                            <p:childTnLst>
                              <p:par>
                                <p:cTn id="1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139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/>
                                        <p:tgtEl>
                                          <p:spTgt spid="1393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8" dur="500" fill="hold"/>
                                        <p:tgtEl>
                                          <p:spTgt spid="1392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59" dur="500" fill="hold"/>
                                        <p:tgtEl>
                                          <p:spTgt spid="13928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1" dur="500" fill="hold"/>
                                        <p:tgtEl>
                                          <p:spTgt spid="13930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62" dur="500" fill="hold"/>
                                        <p:tgtEl>
                                          <p:spTgt spid="13930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4" dur="500" fill="hold"/>
                                        <p:tgtEl>
                                          <p:spTgt spid="13930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65" dur="500" fill="hold"/>
                                        <p:tgtEl>
                                          <p:spTgt spid="13930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7" dur="500" fill="hold"/>
                                        <p:tgtEl>
                                          <p:spTgt spid="1393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13930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0" dur="500" fill="hold"/>
                                        <p:tgtEl>
                                          <p:spTgt spid="13930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71" dur="500" fill="hold"/>
                                        <p:tgtEl>
                                          <p:spTgt spid="13930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3" dur="500" fill="hold"/>
                                        <p:tgtEl>
                                          <p:spTgt spid="13930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74" dur="500" fill="hold"/>
                                        <p:tgtEl>
                                          <p:spTgt spid="13930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00"/>
                            </p:stCondLst>
                            <p:childTnLst>
                              <p:par>
                                <p:cTn id="1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139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000"/>
                            </p:stCondLst>
                            <p:childTnLst>
                              <p:par>
                                <p:cTn id="18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1" dur="500" fill="hold"/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500"/>
                                        <p:tgtEl>
                                          <p:spTgt spid="139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0" dur="500" fill="hold"/>
                                        <p:tgtEl>
                                          <p:spTgt spid="13929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91" dur="500" fill="hold"/>
                                        <p:tgtEl>
                                          <p:spTgt spid="13929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3" dur="500" fill="hold"/>
                                        <p:tgtEl>
                                          <p:spTgt spid="13929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94" dur="500" fill="hold"/>
                                        <p:tgtEl>
                                          <p:spTgt spid="13929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6" dur="500" fill="hold"/>
                                        <p:tgtEl>
                                          <p:spTgt spid="13929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97" dur="500" fill="hold"/>
                                        <p:tgtEl>
                                          <p:spTgt spid="13929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9" dur="500" fill="hold"/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0" dur="500" fill="hold"/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1" dur="500" fill="hold"/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500"/>
                            </p:stCondLst>
                            <p:childTnLst>
                              <p:par>
                                <p:cTn id="2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139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1000"/>
                            </p:stCondLst>
                            <p:childTnLst>
                              <p:par>
                                <p:cTn id="207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8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09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0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500"/>
                                        <p:tgtEl>
                                          <p:spTgt spid="139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7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8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9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1" dur="500" fill="hold"/>
                                        <p:tgtEl>
                                          <p:spTgt spid="13929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22" dur="500" fill="hold"/>
                                        <p:tgtEl>
                                          <p:spTgt spid="13929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500"/>
                            </p:stCondLst>
                            <p:childTnLst>
                              <p:par>
                                <p:cTn id="2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139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500"/>
                                        <p:tgtEl>
                                          <p:spTgt spid="139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3" dur="500" fill="hold"/>
                                        <p:tgtEl>
                                          <p:spTgt spid="13930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4" dur="500" fill="hold"/>
                                        <p:tgtEl>
                                          <p:spTgt spid="13930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6" dur="500" fill="hold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7" dur="500" fill="hold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500"/>
                            </p:stCondLst>
                            <p:childTnLst>
                              <p:par>
                                <p:cTn id="2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139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1000"/>
                            </p:stCondLst>
                            <p:childTnLst>
                              <p:par>
                                <p:cTn id="24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4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5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6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0" dur="500"/>
                                        <p:tgtEl>
                                          <p:spTgt spid="1393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3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4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5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7" dur="500" fill="hold"/>
                                        <p:tgtEl>
                                          <p:spTgt spid="1392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8" dur="500" fill="hold"/>
                                        <p:tgtEl>
                                          <p:spTgt spid="13928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0" dur="500" fill="hold"/>
                                        <p:tgtEl>
                                          <p:spTgt spid="1392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1" dur="500" fill="hold"/>
                                        <p:tgtEl>
                                          <p:spTgt spid="13928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3" dur="500" fill="hold"/>
                                        <p:tgtEl>
                                          <p:spTgt spid="1392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4" dur="500" fill="hold"/>
                                        <p:tgtEl>
                                          <p:spTgt spid="13929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6" dur="500" fill="hold"/>
                                        <p:tgtEl>
                                          <p:spTgt spid="1392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7" dur="500" fill="hold"/>
                                        <p:tgtEl>
                                          <p:spTgt spid="13929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9" dur="500" fill="hold"/>
                                        <p:tgtEl>
                                          <p:spTgt spid="13928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0" dur="500" fill="hold"/>
                                        <p:tgtEl>
                                          <p:spTgt spid="13928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2" dur="500" fill="hold"/>
                                        <p:tgtEl>
                                          <p:spTgt spid="13928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3" dur="500" fill="hold"/>
                                        <p:tgtEl>
                                          <p:spTgt spid="13928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5" dur="500" fill="hold"/>
                                        <p:tgtEl>
                                          <p:spTgt spid="1392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6" dur="500" fill="hold"/>
                                        <p:tgtEl>
                                          <p:spTgt spid="13928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8" dur="500" fill="hold"/>
                                        <p:tgtEl>
                                          <p:spTgt spid="1392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9" dur="500" fill="hold"/>
                                        <p:tgtEl>
                                          <p:spTgt spid="13929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500"/>
                            </p:stCondLst>
                            <p:childTnLst>
                              <p:par>
                                <p:cTn id="2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3" dur="500"/>
                                        <p:tgtEl>
                                          <p:spTgt spid="139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1000"/>
                            </p:stCondLst>
                            <p:childTnLst>
                              <p:par>
                                <p:cTn id="28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6" dur="500" fill="hold"/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7" dur="500" fill="hold"/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8" dur="500" fill="hold"/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0" dur="500" fill="hold"/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1" dur="500" fill="hold"/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2" dur="500" fill="hold"/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6" dur="500"/>
                                        <p:tgtEl>
                                          <p:spTgt spid="139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9" dur="500" fill="hold"/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00" dur="500" fill="hold"/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1" dur="500" fill="hold"/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3" dur="500" fill="hold"/>
                                        <p:tgtEl>
                                          <p:spTgt spid="13929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4" dur="500" fill="hold"/>
                                        <p:tgtEl>
                                          <p:spTgt spid="13929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6" dur="500" fill="hold"/>
                                        <p:tgtEl>
                                          <p:spTgt spid="13929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7" dur="500" fill="hold"/>
                                        <p:tgtEl>
                                          <p:spTgt spid="13929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9" dur="500" fill="hold"/>
                                        <p:tgtEl>
                                          <p:spTgt spid="13929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0" dur="500" fill="hold"/>
                                        <p:tgtEl>
                                          <p:spTgt spid="13929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>
                            <p:stCondLst>
                              <p:cond delay="500"/>
                            </p:stCondLst>
                            <p:childTnLst>
                              <p:par>
                                <p:cTn id="3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4" dur="500"/>
                                        <p:tgtEl>
                                          <p:spTgt spid="139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7" dur="500"/>
                                        <p:tgtEl>
                                          <p:spTgt spid="139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1000"/>
                            </p:stCondLst>
                            <p:childTnLst>
                              <p:par>
                                <p:cTn id="31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0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1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2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4" dur="5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5" dur="5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6" dur="5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>
                      <p:stCondLst>
                        <p:cond delay="indefinite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0" dur="500"/>
                                        <p:tgtEl>
                                          <p:spTgt spid="139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3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34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5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7" dur="500" fill="hold"/>
                                        <p:tgtEl>
                                          <p:spTgt spid="13929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8" dur="500" fill="hold"/>
                                        <p:tgtEl>
                                          <p:spTgt spid="13929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9" fill="hold">
                            <p:stCondLst>
                              <p:cond delay="500"/>
                            </p:stCondLst>
                            <p:childTnLst>
                              <p:par>
                                <p:cTn id="340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2" dur="500"/>
                                        <p:tgtEl>
                                          <p:spTgt spid="139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6" dur="500"/>
                                        <p:tgtEl>
                                          <p:spTgt spid="1393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9" dur="500" fill="hold"/>
                                        <p:tgtEl>
                                          <p:spTgt spid="13930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50" dur="500" fill="hold"/>
                                        <p:tgtEl>
                                          <p:spTgt spid="13930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2" dur="500" fill="hold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53" dur="500" fill="hold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4" fill="hold">
                            <p:stCondLst>
                              <p:cond delay="500"/>
                            </p:stCondLst>
                            <p:childTnLst>
                              <p:par>
                                <p:cTn id="355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7" dur="500"/>
                                        <p:tgtEl>
                                          <p:spTgt spid="139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>
                            <p:stCondLst>
                              <p:cond delay="1000"/>
                            </p:stCondLst>
                            <p:childTnLst>
                              <p:par>
                                <p:cTn id="35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0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61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2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3" fill="hold">
                            <p:stCondLst>
                              <p:cond delay="1500"/>
                            </p:stCondLst>
                            <p:childTnLst>
                              <p:par>
                                <p:cTn id="3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6" fill="hold">
                      <p:stCondLst>
                        <p:cond delay="indefinite"/>
                      </p:stCondLst>
                      <p:childTnLst>
                        <p:par>
                          <p:cTn id="367" fill="hold">
                            <p:stCondLst>
                              <p:cond delay="0"/>
                            </p:stCondLst>
                            <p:childTnLst>
                              <p:par>
                                <p:cTn id="36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9" dur="500" fill="hold"/>
                                        <p:tgtEl>
                                          <p:spTgt spid="1392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70" dur="500" fill="hold"/>
                                        <p:tgtEl>
                                          <p:spTgt spid="13928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2" dur="500" fill="hold"/>
                                        <p:tgtEl>
                                          <p:spTgt spid="1392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73" dur="500" fill="hold"/>
                                        <p:tgtEl>
                                          <p:spTgt spid="13928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5" dur="500" fill="hold"/>
                                        <p:tgtEl>
                                          <p:spTgt spid="13928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76" dur="500" fill="hold"/>
                                        <p:tgtEl>
                                          <p:spTgt spid="13928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8" dur="500" fill="hold"/>
                                        <p:tgtEl>
                                          <p:spTgt spid="13928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79" dur="500" fill="hold"/>
                                        <p:tgtEl>
                                          <p:spTgt spid="13928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1" dur="500" fill="hold"/>
                                        <p:tgtEl>
                                          <p:spTgt spid="1392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82" dur="500" fill="hold"/>
                                        <p:tgtEl>
                                          <p:spTgt spid="13928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4" dur="500" fill="hold"/>
                                        <p:tgtEl>
                                          <p:spTgt spid="1392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85" dur="500" fill="hold"/>
                                        <p:tgtEl>
                                          <p:spTgt spid="13929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7" dur="500" fill="hold"/>
                                        <p:tgtEl>
                                          <p:spTgt spid="1392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88" dur="500" fill="hold"/>
                                        <p:tgtEl>
                                          <p:spTgt spid="13929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0" dur="500" fill="hold"/>
                                        <p:tgtEl>
                                          <p:spTgt spid="1392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91" dur="500" fill="hold"/>
                                        <p:tgtEl>
                                          <p:spTgt spid="13929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4" fill="hold">
                            <p:stCondLst>
                              <p:cond delay="500"/>
                            </p:stCondLst>
                            <p:childTnLst>
                              <p:par>
                                <p:cTn id="39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6" dur="500" fill="hold"/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97" dur="500" fill="hold"/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8" dur="500" fill="hold"/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0" dur="5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01" dur="5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2" dur="5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4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05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6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8" dur="500" fill="hold"/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09" dur="500" fill="hold"/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0" dur="500" fill="hold"/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1" fill="hold">
                            <p:stCondLst>
                              <p:cond delay="1000"/>
                            </p:stCondLst>
                            <p:childTnLst>
                              <p:par>
                                <p:cTn id="4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332" grpId="0" animBg="1"/>
      <p:bldP spid="139333" grpId="0" animBg="1"/>
      <p:bldP spid="139333" grpId="1" animBg="1"/>
      <p:bldP spid="139333" grpId="2" animBg="1"/>
      <p:bldP spid="139350" grpId="0" animBg="1"/>
      <p:bldP spid="139350" grpId="1" animBg="1"/>
      <p:bldP spid="139350" grpId="2" animBg="1"/>
      <p:bldP spid="139351" grpId="0" animBg="1"/>
      <p:bldP spid="139351" grpId="1" animBg="1"/>
      <p:bldP spid="139352" grpId="0" animBg="1"/>
      <p:bldP spid="139352" grpId="1" animBg="1"/>
      <p:bldP spid="139353" grpId="0" animBg="1"/>
      <p:bldP spid="139353" grpId="1" animBg="1"/>
      <p:bldP spid="139354" grpId="0" animBg="1"/>
      <p:bldP spid="139354" grpId="1" animBg="1"/>
      <p:bldP spid="139355" grpId="0" animBg="1"/>
      <p:bldP spid="139355" grpId="1" animBg="1"/>
      <p:bldP spid="139356" grpId="0" animBg="1"/>
      <p:bldP spid="139356" grpId="1" animBg="1"/>
      <p:bldP spid="139357" grpId="0" animBg="1"/>
      <p:bldP spid="139357" grpId="1" animBg="1"/>
      <p:bldP spid="139358" grpId="0" animBg="1"/>
      <p:bldP spid="139358" grpId="1" animBg="1"/>
      <p:bldP spid="13935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Decompose at the PN level!</a:t>
            </a:r>
            <a:endParaRPr lang="en-GB" smtClean="0"/>
          </a:p>
        </p:txBody>
      </p:sp>
      <p:sp>
        <p:nvSpPr>
          <p:cNvPr id="52227" name="AutoShape 3"/>
          <p:cNvSpPr>
            <a:spLocks noChangeArrowheads="1"/>
          </p:cNvSpPr>
          <p:nvPr/>
        </p:nvSpPr>
        <p:spPr bwMode="auto">
          <a:xfrm rot="-5400000">
            <a:off x="3460750" y="4033838"/>
            <a:ext cx="381000" cy="266700"/>
          </a:xfrm>
          <a:prstGeom prst="flowChartExtra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52228" name="AutoShape 4"/>
          <p:cNvSpPr>
            <a:spLocks noChangeArrowheads="1"/>
          </p:cNvSpPr>
          <p:nvPr/>
        </p:nvSpPr>
        <p:spPr bwMode="auto">
          <a:xfrm flipH="1">
            <a:off x="5410200" y="3976688"/>
            <a:ext cx="533400" cy="762000"/>
          </a:xfrm>
          <a:prstGeom prst="moon">
            <a:avLst>
              <a:gd name="adj" fmla="val 50000"/>
            </a:avLst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52229" name="AutoShape 5"/>
          <p:cNvSpPr>
            <a:spLocks noChangeArrowheads="1"/>
          </p:cNvSpPr>
          <p:nvPr/>
        </p:nvSpPr>
        <p:spPr bwMode="auto">
          <a:xfrm rot="-5400000">
            <a:off x="4495800" y="4281488"/>
            <a:ext cx="533400" cy="685800"/>
          </a:xfrm>
          <a:prstGeom prst="flowChartDelay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52230" name="AutoShape 6"/>
          <p:cNvSpPr>
            <a:spLocks noChangeArrowheads="1"/>
          </p:cNvSpPr>
          <p:nvPr/>
        </p:nvSpPr>
        <p:spPr bwMode="auto">
          <a:xfrm>
            <a:off x="3441700" y="5332413"/>
            <a:ext cx="533400" cy="685800"/>
          </a:xfrm>
          <a:prstGeom prst="flowChartDelay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52231" name="AutoShape 7"/>
          <p:cNvSpPr>
            <a:spLocks noChangeArrowheads="1"/>
          </p:cNvSpPr>
          <p:nvPr/>
        </p:nvSpPr>
        <p:spPr bwMode="auto">
          <a:xfrm flipH="1">
            <a:off x="2306638" y="5561013"/>
            <a:ext cx="533400" cy="762000"/>
          </a:xfrm>
          <a:prstGeom prst="moon">
            <a:avLst>
              <a:gd name="adj" fmla="val 50000"/>
            </a:avLst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52232" name="Oval 8"/>
          <p:cNvSpPr>
            <a:spLocks noChangeArrowheads="1"/>
          </p:cNvSpPr>
          <p:nvPr/>
        </p:nvSpPr>
        <p:spPr bwMode="auto">
          <a:xfrm>
            <a:off x="2382838" y="5713413"/>
            <a:ext cx="152400" cy="152400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>
            <a:off x="1692275" y="5438775"/>
            <a:ext cx="17494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4797425" y="3671888"/>
            <a:ext cx="350838" cy="457200"/>
          </a:xfrm>
          <a:prstGeom prst="rect">
            <a:avLst/>
          </a:prstGeom>
          <a:noFill/>
          <a:ln w="34925">
            <a:noFill/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2"/>
                </a:solidFill>
              </a:rPr>
              <a:t>d</a:t>
            </a:r>
            <a:endParaRPr lang="en-GB" sz="2400" b="0">
              <a:solidFill>
                <a:schemeClr val="accent2"/>
              </a:solidFill>
            </a:endParaRPr>
          </a:p>
        </p:txBody>
      </p:sp>
      <p:sp>
        <p:nvSpPr>
          <p:cNvPr id="52235" name="Text Box 11"/>
          <p:cNvSpPr txBox="1">
            <a:spLocks noChangeArrowheads="1"/>
          </p:cNvSpPr>
          <p:nvPr/>
        </p:nvSpPr>
        <p:spPr bwMode="auto">
          <a:xfrm>
            <a:off x="1536700" y="5019675"/>
            <a:ext cx="604838" cy="457200"/>
          </a:xfrm>
          <a:prstGeom prst="rect">
            <a:avLst/>
          </a:prstGeom>
          <a:noFill/>
          <a:ln w="34925">
            <a:noFill/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1"/>
                </a:solidFill>
              </a:rPr>
              <a:t>dsr</a:t>
            </a:r>
            <a:endParaRPr lang="en-GB" sz="2400" b="0">
              <a:solidFill>
                <a:schemeClr val="accent1"/>
              </a:solidFill>
            </a:endParaRPr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>
            <a:off x="3975100" y="5675313"/>
            <a:ext cx="1282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52237" name="Oval 13"/>
          <p:cNvSpPr>
            <a:spLocks noChangeArrowheads="1"/>
          </p:cNvSpPr>
          <p:nvPr/>
        </p:nvSpPr>
        <p:spPr bwMode="auto">
          <a:xfrm>
            <a:off x="4581525" y="5637213"/>
            <a:ext cx="76200" cy="762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52238" name="Oval 14"/>
          <p:cNvSpPr>
            <a:spLocks noChangeArrowheads="1"/>
          </p:cNvSpPr>
          <p:nvPr/>
        </p:nvSpPr>
        <p:spPr bwMode="auto">
          <a:xfrm>
            <a:off x="4914900" y="6665913"/>
            <a:ext cx="76200" cy="762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52239" name="Line 15"/>
          <p:cNvSpPr>
            <a:spLocks noChangeShapeType="1"/>
          </p:cNvSpPr>
          <p:nvPr/>
        </p:nvSpPr>
        <p:spPr bwMode="auto">
          <a:xfrm>
            <a:off x="4622800" y="5675313"/>
            <a:ext cx="0" cy="863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52240" name="Line 16"/>
          <p:cNvSpPr>
            <a:spLocks noChangeShapeType="1"/>
          </p:cNvSpPr>
          <p:nvPr/>
        </p:nvSpPr>
        <p:spPr bwMode="auto">
          <a:xfrm flipH="1">
            <a:off x="2154238" y="6538913"/>
            <a:ext cx="24685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52241" name="Line 17"/>
          <p:cNvSpPr>
            <a:spLocks noChangeShapeType="1"/>
          </p:cNvSpPr>
          <p:nvPr/>
        </p:nvSpPr>
        <p:spPr bwMode="auto">
          <a:xfrm flipH="1" flipV="1">
            <a:off x="2154238" y="6132513"/>
            <a:ext cx="0" cy="406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52242" name="Line 18"/>
          <p:cNvSpPr>
            <a:spLocks noChangeShapeType="1"/>
          </p:cNvSpPr>
          <p:nvPr/>
        </p:nvSpPr>
        <p:spPr bwMode="auto">
          <a:xfrm>
            <a:off x="2154238" y="6132513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52243" name="Line 19"/>
          <p:cNvSpPr>
            <a:spLocks noChangeShapeType="1"/>
          </p:cNvSpPr>
          <p:nvPr/>
        </p:nvSpPr>
        <p:spPr bwMode="auto">
          <a:xfrm flipV="1">
            <a:off x="4762500" y="3671888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52244" name="Oval 20"/>
          <p:cNvSpPr>
            <a:spLocks noChangeArrowheads="1"/>
          </p:cNvSpPr>
          <p:nvPr/>
        </p:nvSpPr>
        <p:spPr bwMode="auto">
          <a:xfrm>
            <a:off x="4724400" y="4129088"/>
            <a:ext cx="76200" cy="762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52245" name="Line 21"/>
          <p:cNvSpPr>
            <a:spLocks noChangeShapeType="1"/>
          </p:cNvSpPr>
          <p:nvPr/>
        </p:nvSpPr>
        <p:spPr bwMode="auto">
          <a:xfrm>
            <a:off x="3784600" y="4167188"/>
            <a:ext cx="18462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52246" name="Line 22"/>
          <p:cNvSpPr>
            <a:spLocks noChangeShapeType="1"/>
          </p:cNvSpPr>
          <p:nvPr/>
        </p:nvSpPr>
        <p:spPr bwMode="auto">
          <a:xfrm>
            <a:off x="1384300" y="4167188"/>
            <a:ext cx="21272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52247" name="Text Box 23"/>
          <p:cNvSpPr txBox="1">
            <a:spLocks noChangeArrowheads="1"/>
          </p:cNvSpPr>
          <p:nvPr/>
        </p:nvSpPr>
        <p:spPr bwMode="auto">
          <a:xfrm>
            <a:off x="1384300" y="4129088"/>
            <a:ext cx="909638" cy="457200"/>
          </a:xfrm>
          <a:prstGeom prst="rect">
            <a:avLst/>
          </a:prstGeom>
          <a:noFill/>
          <a:ln w="34925">
            <a:noFill/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2"/>
                </a:solidFill>
              </a:rPr>
              <a:t>dtack</a:t>
            </a:r>
            <a:endParaRPr lang="en-GB" sz="2400" b="0">
              <a:solidFill>
                <a:schemeClr val="accent2"/>
              </a:solidFill>
            </a:endParaRPr>
          </a:p>
        </p:txBody>
      </p:sp>
      <p:sp>
        <p:nvSpPr>
          <p:cNvPr id="52248" name="Line 24"/>
          <p:cNvSpPr>
            <a:spLocks noChangeShapeType="1"/>
          </p:cNvSpPr>
          <p:nvPr/>
        </p:nvSpPr>
        <p:spPr bwMode="auto">
          <a:xfrm flipV="1">
            <a:off x="5257800" y="4586288"/>
            <a:ext cx="0" cy="10890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52249" name="Line 25"/>
          <p:cNvSpPr>
            <a:spLocks noChangeShapeType="1"/>
          </p:cNvSpPr>
          <p:nvPr/>
        </p:nvSpPr>
        <p:spPr bwMode="auto">
          <a:xfrm>
            <a:off x="5257800" y="4586288"/>
            <a:ext cx="3095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52250" name="Line 26"/>
          <p:cNvSpPr>
            <a:spLocks noChangeShapeType="1"/>
          </p:cNvSpPr>
          <p:nvPr/>
        </p:nvSpPr>
        <p:spPr bwMode="auto">
          <a:xfrm>
            <a:off x="5943600" y="4357688"/>
            <a:ext cx="1270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52251" name="Text Box 27"/>
          <p:cNvSpPr txBox="1">
            <a:spLocks noChangeArrowheads="1"/>
          </p:cNvSpPr>
          <p:nvPr/>
        </p:nvSpPr>
        <p:spPr bwMode="auto">
          <a:xfrm>
            <a:off x="6362700" y="3938588"/>
            <a:ext cx="571500" cy="457200"/>
          </a:xfrm>
          <a:prstGeom prst="rect">
            <a:avLst/>
          </a:prstGeom>
          <a:noFill/>
          <a:ln w="34925">
            <a:noFill/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2"/>
                </a:solidFill>
              </a:rPr>
              <a:t>lds</a:t>
            </a:r>
            <a:endParaRPr lang="en-GB" sz="2400" b="0">
              <a:solidFill>
                <a:schemeClr val="accent2"/>
              </a:solidFill>
            </a:endParaRPr>
          </a:p>
        </p:txBody>
      </p:sp>
      <p:sp>
        <p:nvSpPr>
          <p:cNvPr id="52252" name="Line 28"/>
          <p:cNvSpPr>
            <a:spLocks noChangeShapeType="1"/>
          </p:cNvSpPr>
          <p:nvPr/>
        </p:nvSpPr>
        <p:spPr bwMode="auto">
          <a:xfrm flipH="1">
            <a:off x="2001838" y="6704013"/>
            <a:ext cx="41163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52253" name="Line 29"/>
          <p:cNvSpPr>
            <a:spLocks noChangeShapeType="1"/>
          </p:cNvSpPr>
          <p:nvPr/>
        </p:nvSpPr>
        <p:spPr bwMode="auto">
          <a:xfrm flipV="1">
            <a:off x="2001838" y="5789613"/>
            <a:ext cx="0" cy="914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52254" name="Line 30"/>
          <p:cNvSpPr>
            <a:spLocks noChangeShapeType="1"/>
          </p:cNvSpPr>
          <p:nvPr/>
        </p:nvSpPr>
        <p:spPr bwMode="auto">
          <a:xfrm flipH="1">
            <a:off x="2001838" y="5789613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52255" name="Line 31"/>
          <p:cNvSpPr>
            <a:spLocks noChangeShapeType="1"/>
          </p:cNvSpPr>
          <p:nvPr/>
        </p:nvSpPr>
        <p:spPr bwMode="auto">
          <a:xfrm>
            <a:off x="4962525" y="4891088"/>
            <a:ext cx="0" cy="18129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52256" name="Text Box 32"/>
          <p:cNvSpPr txBox="1">
            <a:spLocks noChangeArrowheads="1"/>
          </p:cNvSpPr>
          <p:nvPr/>
        </p:nvSpPr>
        <p:spPr bwMode="auto">
          <a:xfrm>
            <a:off x="6184900" y="6284913"/>
            <a:ext cx="977900" cy="457200"/>
          </a:xfrm>
          <a:prstGeom prst="rect">
            <a:avLst/>
          </a:prstGeom>
          <a:noFill/>
          <a:ln w="34925">
            <a:noFill/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1"/>
                </a:solidFill>
              </a:rPr>
              <a:t>ldtack</a:t>
            </a:r>
            <a:endParaRPr lang="en-GB" sz="2400" b="0">
              <a:solidFill>
                <a:schemeClr val="accent1"/>
              </a:solidFill>
            </a:endParaRPr>
          </a:p>
        </p:txBody>
      </p:sp>
      <p:sp>
        <p:nvSpPr>
          <p:cNvPr id="52257" name="Line 33"/>
          <p:cNvSpPr>
            <a:spLocks noChangeShapeType="1"/>
          </p:cNvSpPr>
          <p:nvPr/>
        </p:nvSpPr>
        <p:spPr bwMode="auto">
          <a:xfrm flipH="1">
            <a:off x="6118225" y="6704013"/>
            <a:ext cx="10874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52258" name="Line 34"/>
          <p:cNvSpPr>
            <a:spLocks noChangeShapeType="1"/>
          </p:cNvSpPr>
          <p:nvPr/>
        </p:nvSpPr>
        <p:spPr bwMode="auto">
          <a:xfrm>
            <a:off x="1384300" y="5441950"/>
            <a:ext cx="10620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52259" name="Text Box 35"/>
          <p:cNvSpPr txBox="1">
            <a:spLocks noChangeArrowheads="1"/>
          </p:cNvSpPr>
          <p:nvPr/>
        </p:nvSpPr>
        <p:spPr bwMode="auto">
          <a:xfrm>
            <a:off x="3937000" y="5218113"/>
            <a:ext cx="638175" cy="457200"/>
          </a:xfrm>
          <a:prstGeom prst="rect">
            <a:avLst/>
          </a:prstGeom>
          <a:noFill/>
          <a:ln w="34925">
            <a:noFill/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folHlink"/>
                </a:solidFill>
              </a:rPr>
              <a:t>csc</a:t>
            </a:r>
            <a:endParaRPr lang="en-GB" sz="2400" b="0">
              <a:solidFill>
                <a:schemeClr val="folHlink"/>
              </a:solidFill>
            </a:endParaRPr>
          </a:p>
        </p:txBody>
      </p:sp>
      <p:sp>
        <p:nvSpPr>
          <p:cNvPr id="52260" name="Line 36"/>
          <p:cNvSpPr>
            <a:spLocks noChangeShapeType="1"/>
          </p:cNvSpPr>
          <p:nvPr/>
        </p:nvSpPr>
        <p:spPr bwMode="auto">
          <a:xfrm flipH="1">
            <a:off x="2825750" y="5913438"/>
            <a:ext cx="6159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52261" name="Text Box 37"/>
          <p:cNvSpPr txBox="1">
            <a:spLocks noChangeArrowheads="1"/>
          </p:cNvSpPr>
          <p:nvPr/>
        </p:nvSpPr>
        <p:spPr bwMode="auto">
          <a:xfrm>
            <a:off x="2820988" y="5889625"/>
            <a:ext cx="673100" cy="457200"/>
          </a:xfrm>
          <a:prstGeom prst="rect">
            <a:avLst/>
          </a:prstGeom>
          <a:noFill/>
          <a:ln w="34925">
            <a:noFill/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folHlink"/>
                </a:solidFill>
              </a:rPr>
              <a:t>dec</a:t>
            </a:r>
            <a:endParaRPr lang="en-GB" sz="2400" b="0">
              <a:solidFill>
                <a:schemeClr val="folHlink"/>
              </a:solidFill>
            </a:endParaRPr>
          </a:p>
        </p:txBody>
      </p:sp>
      <p:sp>
        <p:nvSpPr>
          <p:cNvPr id="52262" name="Line 38"/>
          <p:cNvSpPr>
            <a:spLocks noChangeShapeType="1"/>
          </p:cNvSpPr>
          <p:nvPr/>
        </p:nvSpPr>
        <p:spPr bwMode="auto">
          <a:xfrm>
            <a:off x="3113088" y="5065713"/>
            <a:ext cx="0" cy="863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52263" name="Oval 39"/>
          <p:cNvSpPr>
            <a:spLocks noChangeArrowheads="1"/>
          </p:cNvSpPr>
          <p:nvPr/>
        </p:nvSpPr>
        <p:spPr bwMode="auto">
          <a:xfrm>
            <a:off x="3065463" y="5881688"/>
            <a:ext cx="76200" cy="762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52264" name="Line 40"/>
          <p:cNvSpPr>
            <a:spLocks noChangeShapeType="1"/>
          </p:cNvSpPr>
          <p:nvPr/>
        </p:nvSpPr>
        <p:spPr bwMode="auto">
          <a:xfrm flipH="1">
            <a:off x="3105150" y="5054600"/>
            <a:ext cx="1511300" cy="238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52265" name="Line 41"/>
          <p:cNvSpPr>
            <a:spLocks noChangeShapeType="1"/>
          </p:cNvSpPr>
          <p:nvPr/>
        </p:nvSpPr>
        <p:spPr bwMode="auto">
          <a:xfrm>
            <a:off x="4611688" y="4883150"/>
            <a:ext cx="0" cy="1825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endParaRPr lang="en-GB"/>
          </a:p>
        </p:txBody>
      </p:sp>
      <p:sp>
        <p:nvSpPr>
          <p:cNvPr id="52266" name="Text Box 42"/>
          <p:cNvSpPr txBox="1">
            <a:spLocks noChangeArrowheads="1"/>
          </p:cNvSpPr>
          <p:nvPr/>
        </p:nvSpPr>
        <p:spPr bwMode="auto">
          <a:xfrm>
            <a:off x="2195513" y="2005013"/>
            <a:ext cx="708025" cy="492125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2"/>
                </a:solidFill>
              </a:rPr>
              <a:t>lds-</a:t>
            </a:r>
            <a:endParaRPr lang="en-GB" sz="2400" b="0">
              <a:solidFill>
                <a:schemeClr val="accent2"/>
              </a:solidFill>
            </a:endParaRPr>
          </a:p>
        </p:txBody>
      </p:sp>
      <p:sp>
        <p:nvSpPr>
          <p:cNvPr id="52267" name="Text Box 43"/>
          <p:cNvSpPr txBox="1">
            <a:spLocks noChangeArrowheads="1"/>
          </p:cNvSpPr>
          <p:nvPr/>
        </p:nvSpPr>
        <p:spPr bwMode="auto">
          <a:xfrm>
            <a:off x="1258888" y="2005013"/>
            <a:ext cx="520700" cy="492125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2"/>
                </a:solidFill>
              </a:rPr>
              <a:t>d-</a:t>
            </a:r>
            <a:endParaRPr lang="en-GB" sz="2400" b="0">
              <a:solidFill>
                <a:schemeClr val="accent2"/>
              </a:solidFill>
            </a:endParaRPr>
          </a:p>
        </p:txBody>
      </p:sp>
      <p:sp>
        <p:nvSpPr>
          <p:cNvPr id="52268" name="Text Box 44"/>
          <p:cNvSpPr txBox="1">
            <a:spLocks noChangeArrowheads="1"/>
          </p:cNvSpPr>
          <p:nvPr/>
        </p:nvSpPr>
        <p:spPr bwMode="auto">
          <a:xfrm>
            <a:off x="3348038" y="2005013"/>
            <a:ext cx="1114425" cy="492125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1"/>
                </a:solidFill>
              </a:rPr>
              <a:t>ldtack-</a:t>
            </a:r>
            <a:endParaRPr lang="en-GB" sz="2400" b="0">
              <a:solidFill>
                <a:schemeClr val="accent1"/>
              </a:solidFill>
            </a:endParaRPr>
          </a:p>
        </p:txBody>
      </p:sp>
      <p:sp>
        <p:nvSpPr>
          <p:cNvPr id="52269" name="Text Box 45"/>
          <p:cNvSpPr txBox="1">
            <a:spLocks noChangeArrowheads="1"/>
          </p:cNvSpPr>
          <p:nvPr/>
        </p:nvSpPr>
        <p:spPr bwMode="auto">
          <a:xfrm>
            <a:off x="7019925" y="1987550"/>
            <a:ext cx="1190625" cy="492125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1"/>
                </a:solidFill>
              </a:rPr>
              <a:t>ldtack+</a:t>
            </a:r>
            <a:endParaRPr lang="en-GB" sz="2400" b="0">
              <a:solidFill>
                <a:schemeClr val="accent1"/>
              </a:solidFill>
            </a:endParaRPr>
          </a:p>
        </p:txBody>
      </p:sp>
      <p:sp>
        <p:nvSpPr>
          <p:cNvPr id="52270" name="Text Box 46"/>
          <p:cNvSpPr txBox="1">
            <a:spLocks noChangeArrowheads="1"/>
          </p:cNvSpPr>
          <p:nvPr/>
        </p:nvSpPr>
        <p:spPr bwMode="auto">
          <a:xfrm>
            <a:off x="4294188" y="3008313"/>
            <a:ext cx="741362" cy="492125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1"/>
                </a:solidFill>
              </a:rPr>
              <a:t>dsr-</a:t>
            </a:r>
            <a:endParaRPr lang="en-GB" sz="2400" b="0">
              <a:solidFill>
                <a:schemeClr val="accent1"/>
              </a:solidFill>
            </a:endParaRPr>
          </a:p>
        </p:txBody>
      </p:sp>
      <p:sp>
        <p:nvSpPr>
          <p:cNvPr id="52271" name="Text Box 47"/>
          <p:cNvSpPr txBox="1">
            <a:spLocks noChangeArrowheads="1"/>
          </p:cNvSpPr>
          <p:nvPr/>
        </p:nvSpPr>
        <p:spPr bwMode="auto">
          <a:xfrm>
            <a:off x="5300663" y="3008313"/>
            <a:ext cx="1263650" cy="492125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2"/>
                </a:solidFill>
              </a:rPr>
              <a:t>dtack+</a:t>
            </a:r>
            <a:endParaRPr lang="en-GB" sz="2400" b="0">
              <a:solidFill>
                <a:schemeClr val="accent2"/>
              </a:solidFill>
            </a:endParaRPr>
          </a:p>
        </p:txBody>
      </p:sp>
      <p:sp>
        <p:nvSpPr>
          <p:cNvPr id="52272" name="Text Box 48"/>
          <p:cNvSpPr txBox="1">
            <a:spLocks noChangeArrowheads="1"/>
          </p:cNvSpPr>
          <p:nvPr/>
        </p:nvSpPr>
        <p:spPr bwMode="auto">
          <a:xfrm>
            <a:off x="6835775" y="3008313"/>
            <a:ext cx="563563" cy="492125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2"/>
                </a:solidFill>
              </a:rPr>
              <a:t>d+</a:t>
            </a:r>
            <a:endParaRPr lang="en-GB" sz="2400" b="0">
              <a:solidFill>
                <a:schemeClr val="accent2"/>
              </a:solidFill>
            </a:endParaRPr>
          </a:p>
        </p:txBody>
      </p:sp>
      <p:sp>
        <p:nvSpPr>
          <p:cNvPr id="52273" name="Text Box 49"/>
          <p:cNvSpPr txBox="1">
            <a:spLocks noChangeArrowheads="1"/>
          </p:cNvSpPr>
          <p:nvPr/>
        </p:nvSpPr>
        <p:spPr bwMode="auto">
          <a:xfrm>
            <a:off x="1966913" y="992188"/>
            <a:ext cx="1046162" cy="492125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2"/>
                </a:solidFill>
              </a:rPr>
              <a:t>dtack-</a:t>
            </a:r>
            <a:endParaRPr lang="en-GB" sz="2400" b="0">
              <a:solidFill>
                <a:schemeClr val="accent2"/>
              </a:solidFill>
            </a:endParaRPr>
          </a:p>
        </p:txBody>
      </p:sp>
      <p:sp>
        <p:nvSpPr>
          <p:cNvPr id="52274" name="Text Box 50"/>
          <p:cNvSpPr txBox="1">
            <a:spLocks noChangeArrowheads="1"/>
          </p:cNvSpPr>
          <p:nvPr/>
        </p:nvSpPr>
        <p:spPr bwMode="auto">
          <a:xfrm>
            <a:off x="3589338" y="992188"/>
            <a:ext cx="817562" cy="492125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1"/>
                </a:solidFill>
              </a:rPr>
              <a:t>dsr+</a:t>
            </a:r>
            <a:endParaRPr lang="en-GB" sz="2400" b="0">
              <a:solidFill>
                <a:schemeClr val="accent1"/>
              </a:solidFill>
            </a:endParaRPr>
          </a:p>
        </p:txBody>
      </p:sp>
      <p:sp>
        <p:nvSpPr>
          <p:cNvPr id="52275" name="Text Box 51"/>
          <p:cNvSpPr txBox="1">
            <a:spLocks noChangeArrowheads="1"/>
          </p:cNvSpPr>
          <p:nvPr/>
        </p:nvSpPr>
        <p:spPr bwMode="auto">
          <a:xfrm>
            <a:off x="6380163" y="992188"/>
            <a:ext cx="784225" cy="492125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en-US" sz="2400" b="0">
                <a:solidFill>
                  <a:schemeClr val="accent2"/>
                </a:solidFill>
              </a:rPr>
              <a:t>lds+</a:t>
            </a:r>
            <a:endParaRPr lang="en-GB" sz="2400" b="0">
              <a:solidFill>
                <a:schemeClr val="accent2"/>
              </a:solidFill>
            </a:endParaRPr>
          </a:p>
        </p:txBody>
      </p:sp>
      <p:cxnSp>
        <p:nvCxnSpPr>
          <p:cNvPr id="52276" name="AutoShape 52"/>
          <p:cNvCxnSpPr>
            <a:cxnSpLocks noChangeShapeType="1"/>
            <a:stCxn id="52267" idx="0"/>
            <a:endCxn id="52273" idx="1"/>
          </p:cNvCxnSpPr>
          <p:nvPr/>
        </p:nvCxnSpPr>
        <p:spPr bwMode="auto">
          <a:xfrm flipV="1">
            <a:off x="1519238" y="1238250"/>
            <a:ext cx="430212" cy="74930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cxnSp>
        <p:nvCxnSpPr>
          <p:cNvPr id="52277" name="AutoShape 53"/>
          <p:cNvCxnSpPr>
            <a:cxnSpLocks noChangeShapeType="1"/>
            <a:stCxn id="52273" idx="3"/>
            <a:endCxn id="52274" idx="1"/>
          </p:cNvCxnSpPr>
          <p:nvPr/>
        </p:nvCxnSpPr>
        <p:spPr bwMode="auto">
          <a:xfrm>
            <a:off x="3030538" y="1238250"/>
            <a:ext cx="541337" cy="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cxnSp>
        <p:nvCxnSpPr>
          <p:cNvPr id="52278" name="AutoShape 54"/>
          <p:cNvCxnSpPr>
            <a:cxnSpLocks noChangeShapeType="1"/>
            <a:stCxn id="52274" idx="3"/>
            <a:endCxn id="52289" idx="1"/>
          </p:cNvCxnSpPr>
          <p:nvPr/>
        </p:nvCxnSpPr>
        <p:spPr bwMode="auto">
          <a:xfrm>
            <a:off x="4424363" y="1238250"/>
            <a:ext cx="454025" cy="1588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cxnSp>
        <p:nvCxnSpPr>
          <p:cNvPr id="52279" name="AutoShape 55"/>
          <p:cNvCxnSpPr>
            <a:cxnSpLocks noChangeShapeType="1"/>
            <a:stCxn id="52275" idx="3"/>
            <a:endCxn id="52269" idx="0"/>
          </p:cNvCxnSpPr>
          <p:nvPr/>
        </p:nvCxnSpPr>
        <p:spPr bwMode="auto">
          <a:xfrm>
            <a:off x="7181850" y="1238250"/>
            <a:ext cx="433388" cy="731838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cxnSp>
        <p:nvCxnSpPr>
          <p:cNvPr id="52280" name="AutoShape 56"/>
          <p:cNvCxnSpPr>
            <a:cxnSpLocks noChangeShapeType="1"/>
            <a:stCxn id="52269" idx="2"/>
            <a:endCxn id="52272" idx="3"/>
          </p:cNvCxnSpPr>
          <p:nvPr/>
        </p:nvCxnSpPr>
        <p:spPr bwMode="auto">
          <a:xfrm flipH="1">
            <a:off x="7416800" y="2497138"/>
            <a:ext cx="198438" cy="757237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cxnSp>
        <p:nvCxnSpPr>
          <p:cNvPr id="52281" name="AutoShape 57"/>
          <p:cNvCxnSpPr>
            <a:cxnSpLocks noChangeShapeType="1"/>
            <a:stCxn id="52272" idx="1"/>
            <a:endCxn id="52271" idx="3"/>
          </p:cNvCxnSpPr>
          <p:nvPr/>
        </p:nvCxnSpPr>
        <p:spPr bwMode="auto">
          <a:xfrm flipH="1">
            <a:off x="6581775" y="3254375"/>
            <a:ext cx="236538" cy="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cxnSp>
        <p:nvCxnSpPr>
          <p:cNvPr id="52282" name="AutoShape 58"/>
          <p:cNvCxnSpPr>
            <a:cxnSpLocks noChangeShapeType="1"/>
            <a:stCxn id="52271" idx="1"/>
            <a:endCxn id="52270" idx="3"/>
          </p:cNvCxnSpPr>
          <p:nvPr/>
        </p:nvCxnSpPr>
        <p:spPr bwMode="auto">
          <a:xfrm flipH="1">
            <a:off x="5053013" y="3254375"/>
            <a:ext cx="230187" cy="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cxnSp>
        <p:nvCxnSpPr>
          <p:cNvPr id="52283" name="AutoShape 59"/>
          <p:cNvCxnSpPr>
            <a:cxnSpLocks noChangeShapeType="1"/>
            <a:stCxn id="52270" idx="1"/>
            <a:endCxn id="52290" idx="3"/>
          </p:cNvCxnSpPr>
          <p:nvPr/>
        </p:nvCxnSpPr>
        <p:spPr bwMode="auto">
          <a:xfrm flipH="1">
            <a:off x="4044950" y="3254375"/>
            <a:ext cx="231775" cy="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cxnSp>
        <p:nvCxnSpPr>
          <p:cNvPr id="52284" name="AutoShape 60"/>
          <p:cNvCxnSpPr>
            <a:cxnSpLocks noChangeShapeType="1"/>
            <a:stCxn id="52267" idx="3"/>
            <a:endCxn id="52266" idx="1"/>
          </p:cNvCxnSpPr>
          <p:nvPr/>
        </p:nvCxnSpPr>
        <p:spPr bwMode="auto">
          <a:xfrm>
            <a:off x="1797050" y="2251075"/>
            <a:ext cx="381000" cy="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cxnSp>
        <p:nvCxnSpPr>
          <p:cNvPr id="52285" name="AutoShape 61"/>
          <p:cNvCxnSpPr>
            <a:cxnSpLocks noChangeShapeType="1"/>
            <a:stCxn id="52266" idx="3"/>
            <a:endCxn id="52268" idx="1"/>
          </p:cNvCxnSpPr>
          <p:nvPr/>
        </p:nvCxnSpPr>
        <p:spPr bwMode="auto">
          <a:xfrm>
            <a:off x="2921000" y="2251075"/>
            <a:ext cx="409575" cy="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cxnSp>
        <p:nvCxnSpPr>
          <p:cNvPr id="52286" name="AutoShape 62"/>
          <p:cNvCxnSpPr>
            <a:cxnSpLocks noChangeShapeType="1"/>
            <a:stCxn id="52293" idx="0"/>
            <a:endCxn id="52289" idx="2"/>
          </p:cNvCxnSpPr>
          <p:nvPr/>
        </p:nvCxnSpPr>
        <p:spPr bwMode="auto">
          <a:xfrm flipV="1">
            <a:off x="5365750" y="1503363"/>
            <a:ext cx="3175" cy="484187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sp>
        <p:nvSpPr>
          <p:cNvPr id="52287" name="Oval 63"/>
          <p:cNvSpPr>
            <a:spLocks noChangeArrowheads="1"/>
          </p:cNvSpPr>
          <p:nvPr/>
        </p:nvSpPr>
        <p:spPr bwMode="auto">
          <a:xfrm>
            <a:off x="5284788" y="1703388"/>
            <a:ext cx="166687" cy="185737"/>
          </a:xfrm>
          <a:prstGeom prst="ellipse">
            <a:avLst/>
          </a:prstGeom>
          <a:solidFill>
            <a:schemeClr val="tx1"/>
          </a:solidFill>
          <a:ln w="34925">
            <a:solidFill>
              <a:schemeClr val="tx1"/>
            </a:solidFill>
            <a:round/>
            <a:headEnd type="none" w="sm" len="sm"/>
            <a:tailEnd type="none" w="med" len="lg"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en-GB"/>
          </a:p>
        </p:txBody>
      </p:sp>
      <p:sp>
        <p:nvSpPr>
          <p:cNvPr id="52288" name="Oval 64"/>
          <p:cNvSpPr>
            <a:spLocks noChangeArrowheads="1"/>
          </p:cNvSpPr>
          <p:nvPr/>
        </p:nvSpPr>
        <p:spPr bwMode="auto">
          <a:xfrm>
            <a:off x="3152775" y="1144588"/>
            <a:ext cx="166688" cy="185737"/>
          </a:xfrm>
          <a:prstGeom prst="ellipse">
            <a:avLst/>
          </a:prstGeom>
          <a:solidFill>
            <a:schemeClr val="tx1"/>
          </a:solidFill>
          <a:ln w="34925">
            <a:solidFill>
              <a:schemeClr val="tx1"/>
            </a:solidFill>
            <a:round/>
            <a:headEnd type="none" w="sm" len="sm"/>
            <a:tailEnd type="none" w="med" len="lg"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en-GB"/>
          </a:p>
        </p:txBody>
      </p:sp>
      <p:sp>
        <p:nvSpPr>
          <p:cNvPr id="52289" name="Text Box 65"/>
          <p:cNvSpPr txBox="1">
            <a:spLocks noChangeArrowheads="1"/>
          </p:cNvSpPr>
          <p:nvPr/>
        </p:nvSpPr>
        <p:spPr bwMode="auto">
          <a:xfrm>
            <a:off x="4895850" y="993775"/>
            <a:ext cx="946150" cy="492125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en-US" sz="2400" b="0">
                <a:solidFill>
                  <a:schemeClr val="folHlink"/>
                </a:solidFill>
              </a:rPr>
              <a:t>csc+</a:t>
            </a:r>
            <a:endParaRPr lang="en-GB" sz="2400" b="0">
              <a:solidFill>
                <a:schemeClr val="folHlink"/>
              </a:solidFill>
            </a:endParaRPr>
          </a:p>
        </p:txBody>
      </p:sp>
      <p:sp>
        <p:nvSpPr>
          <p:cNvPr id="52290" name="Text Box 66"/>
          <p:cNvSpPr txBox="1">
            <a:spLocks noChangeArrowheads="1"/>
          </p:cNvSpPr>
          <p:nvPr/>
        </p:nvSpPr>
        <p:spPr bwMode="auto">
          <a:xfrm>
            <a:off x="3081338" y="3008313"/>
            <a:ext cx="946150" cy="492125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en-US" sz="2400" b="0">
                <a:solidFill>
                  <a:schemeClr val="folHlink"/>
                </a:solidFill>
              </a:rPr>
              <a:t>csc-</a:t>
            </a:r>
            <a:endParaRPr lang="en-GB" sz="2400" b="0">
              <a:solidFill>
                <a:schemeClr val="folHlink"/>
              </a:solidFill>
            </a:endParaRPr>
          </a:p>
        </p:txBody>
      </p:sp>
      <p:cxnSp>
        <p:nvCxnSpPr>
          <p:cNvPr id="52291" name="AutoShape 67"/>
          <p:cNvCxnSpPr>
            <a:cxnSpLocks noChangeShapeType="1"/>
            <a:stCxn id="52290" idx="1"/>
            <a:endCxn id="52294" idx="3"/>
          </p:cNvCxnSpPr>
          <p:nvPr/>
        </p:nvCxnSpPr>
        <p:spPr bwMode="auto">
          <a:xfrm flipH="1">
            <a:off x="2820988" y="3254375"/>
            <a:ext cx="242887" cy="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cxnSp>
        <p:nvCxnSpPr>
          <p:cNvPr id="52292" name="AutoShape 68"/>
          <p:cNvCxnSpPr>
            <a:cxnSpLocks noChangeShapeType="1"/>
            <a:stCxn id="52289" idx="3"/>
            <a:endCxn id="52275" idx="1"/>
          </p:cNvCxnSpPr>
          <p:nvPr/>
        </p:nvCxnSpPr>
        <p:spPr bwMode="auto">
          <a:xfrm flipV="1">
            <a:off x="5859463" y="1238250"/>
            <a:ext cx="503237" cy="1588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sp>
        <p:nvSpPr>
          <p:cNvPr id="52293" name="Text Box 69"/>
          <p:cNvSpPr txBox="1">
            <a:spLocks noChangeArrowheads="1"/>
          </p:cNvSpPr>
          <p:nvPr/>
        </p:nvSpPr>
        <p:spPr bwMode="auto">
          <a:xfrm>
            <a:off x="4843463" y="2005013"/>
            <a:ext cx="1042987" cy="492125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en-US" sz="2400">
                <a:solidFill>
                  <a:schemeClr val="folHlink"/>
                </a:solidFill>
              </a:rPr>
              <a:t>dec+</a:t>
            </a:r>
            <a:endParaRPr lang="en-GB" sz="2400">
              <a:solidFill>
                <a:schemeClr val="folHlink"/>
              </a:solidFill>
            </a:endParaRPr>
          </a:p>
        </p:txBody>
      </p:sp>
      <p:sp>
        <p:nvSpPr>
          <p:cNvPr id="52294" name="Text Box 70"/>
          <p:cNvSpPr txBox="1">
            <a:spLocks noChangeArrowheads="1"/>
          </p:cNvSpPr>
          <p:nvPr/>
        </p:nvSpPr>
        <p:spPr bwMode="auto">
          <a:xfrm>
            <a:off x="1760538" y="3008313"/>
            <a:ext cx="1042987" cy="492125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 type="none" w="sm" len="sm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en-US" sz="2400">
                <a:solidFill>
                  <a:schemeClr val="folHlink"/>
                </a:solidFill>
              </a:rPr>
              <a:t>dec-</a:t>
            </a:r>
            <a:endParaRPr lang="en-GB" sz="2400">
              <a:solidFill>
                <a:schemeClr val="folHlink"/>
              </a:solidFill>
            </a:endParaRPr>
          </a:p>
        </p:txBody>
      </p:sp>
      <p:cxnSp>
        <p:nvCxnSpPr>
          <p:cNvPr id="52295" name="AutoShape 71"/>
          <p:cNvCxnSpPr>
            <a:cxnSpLocks noChangeShapeType="1"/>
            <a:stCxn id="52294" idx="1"/>
            <a:endCxn id="52267" idx="2"/>
          </p:cNvCxnSpPr>
          <p:nvPr/>
        </p:nvCxnSpPr>
        <p:spPr bwMode="auto">
          <a:xfrm flipH="1" flipV="1">
            <a:off x="1519238" y="2514600"/>
            <a:ext cx="223837" cy="739775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cxnSp>
        <p:nvCxnSpPr>
          <p:cNvPr id="52296" name="AutoShape 72"/>
          <p:cNvCxnSpPr>
            <a:cxnSpLocks noChangeShapeType="1"/>
            <a:stCxn id="52268" idx="3"/>
            <a:endCxn id="52293" idx="1"/>
          </p:cNvCxnSpPr>
          <p:nvPr/>
        </p:nvCxnSpPr>
        <p:spPr bwMode="auto">
          <a:xfrm>
            <a:off x="4479925" y="2251075"/>
            <a:ext cx="346075" cy="0"/>
          </a:xfrm>
          <a:prstGeom prst="straightConnector1">
            <a:avLst/>
          </a:prstGeom>
          <a:noFill/>
          <a:ln w="34925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</p:cxnSp>
      <p:grpSp>
        <p:nvGrpSpPr>
          <p:cNvPr id="2" name="Group 75"/>
          <p:cNvGrpSpPr>
            <a:grpSpLocks/>
          </p:cNvGrpSpPr>
          <p:nvPr/>
        </p:nvGrpSpPr>
        <p:grpSpPr bwMode="auto">
          <a:xfrm>
            <a:off x="971550" y="4221163"/>
            <a:ext cx="7366000" cy="946150"/>
            <a:chOff x="612" y="2659"/>
            <a:chExt cx="4640" cy="596"/>
          </a:xfrm>
        </p:grpSpPr>
        <p:sp>
          <p:nvSpPr>
            <p:cNvPr id="52297" name="Text Box 73"/>
            <p:cNvSpPr txBox="1">
              <a:spLocks noChangeArrowheads="1"/>
            </p:cNvSpPr>
            <p:nvPr/>
          </p:nvSpPr>
          <p:spPr bwMode="auto">
            <a:xfrm>
              <a:off x="612" y="2659"/>
              <a:ext cx="4640" cy="59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800"/>
                <a:t>Insert a new signal </a:t>
              </a:r>
              <a:r>
                <a:rPr lang="en-GB" sz="2800">
                  <a:solidFill>
                    <a:schemeClr val="folHlink"/>
                  </a:solidFill>
                </a:rPr>
                <a:t>dec</a:t>
              </a:r>
              <a:r>
                <a:rPr lang="en-GB" sz="2800"/>
                <a:t> whose implementation is [</a:t>
              </a:r>
              <a:r>
                <a:rPr lang="en-GB" sz="2800">
                  <a:solidFill>
                    <a:schemeClr val="folHlink"/>
                  </a:solidFill>
                </a:rPr>
                <a:t>dec</a:t>
              </a:r>
              <a:r>
                <a:rPr lang="en-GB" sz="2800"/>
                <a:t>] = </a:t>
              </a:r>
              <a:r>
                <a:rPr lang="en-GB" sz="2800">
                  <a:solidFill>
                    <a:schemeClr val="accent1"/>
                  </a:solidFill>
                </a:rPr>
                <a:t>ldtack </a:t>
              </a:r>
              <a:r>
                <a:rPr lang="en-GB" sz="2800"/>
                <a:t>+ </a:t>
              </a:r>
              <a:r>
                <a:rPr lang="en-GB" sz="2800">
                  <a:solidFill>
                    <a:schemeClr val="folHlink"/>
                  </a:solidFill>
                </a:rPr>
                <a:t>csc</a:t>
              </a:r>
            </a:p>
          </p:txBody>
        </p:sp>
        <p:sp>
          <p:nvSpPr>
            <p:cNvPr id="52298" name="Line 74"/>
            <p:cNvSpPr>
              <a:spLocks noChangeShapeType="1"/>
            </p:cNvSpPr>
            <p:nvPr/>
          </p:nvSpPr>
          <p:spPr bwMode="auto">
            <a:xfrm>
              <a:off x="3669" y="2985"/>
              <a:ext cx="626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7" name="Text Box 97"/>
          <p:cNvSpPr txBox="1">
            <a:spLocks noChangeArrowheads="1"/>
          </p:cNvSpPr>
          <p:nvPr/>
        </p:nvSpPr>
        <p:spPr bwMode="auto">
          <a:xfrm>
            <a:off x="323528" y="4582289"/>
            <a:ext cx="3721422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rIns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200" dirty="0" err="1" smtClean="0">
                <a:solidFill>
                  <a:srgbClr val="D60093"/>
                </a:solidFill>
              </a:rPr>
              <a:t>Multiway</a:t>
            </a:r>
            <a:r>
              <a:rPr lang="en-GB" sz="2200" dirty="0" smtClean="0">
                <a:solidFill>
                  <a:srgbClr val="D60093"/>
                </a:solidFill>
              </a:rPr>
              <a:t> acknowledgement</a:t>
            </a:r>
            <a:endParaRPr lang="ru-RU" sz="2200" dirty="0">
              <a:solidFill>
                <a:srgbClr val="D60093"/>
              </a:solidFill>
            </a:endParaRPr>
          </a:p>
        </p:txBody>
      </p:sp>
      <p:sp>
        <p:nvSpPr>
          <p:cNvPr id="78" name="Line 98"/>
          <p:cNvSpPr>
            <a:spLocks noChangeShapeType="1"/>
          </p:cNvSpPr>
          <p:nvPr/>
        </p:nvSpPr>
        <p:spPr bwMode="auto">
          <a:xfrm>
            <a:off x="2535237" y="5013175"/>
            <a:ext cx="530225" cy="864097"/>
          </a:xfrm>
          <a:prstGeom prst="line">
            <a:avLst/>
          </a:prstGeom>
          <a:noFill/>
          <a:ln w="25400">
            <a:solidFill>
              <a:srgbClr val="D6009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animBg="1"/>
      <p:bldP spid="52228" grpId="0" animBg="1"/>
      <p:bldP spid="52229" grpId="0" animBg="1"/>
      <p:bldP spid="52230" grpId="0" animBg="1"/>
      <p:bldP spid="52231" grpId="0" animBg="1"/>
      <p:bldP spid="52232" grpId="0" animBg="1"/>
      <p:bldP spid="52233" grpId="0" animBg="1"/>
      <p:bldP spid="52234" grpId="0"/>
      <p:bldP spid="52235" grpId="0"/>
      <p:bldP spid="52236" grpId="0" animBg="1"/>
      <p:bldP spid="52237" grpId="0" animBg="1"/>
      <p:bldP spid="52238" grpId="0" animBg="1"/>
      <p:bldP spid="52239" grpId="0" animBg="1"/>
      <p:bldP spid="52240" grpId="0" animBg="1"/>
      <p:bldP spid="52241" grpId="0" animBg="1"/>
      <p:bldP spid="52242" grpId="0" animBg="1"/>
      <p:bldP spid="52243" grpId="0" animBg="1"/>
      <p:bldP spid="52244" grpId="0" animBg="1"/>
      <p:bldP spid="52245" grpId="0" animBg="1"/>
      <p:bldP spid="52246" grpId="0" animBg="1"/>
      <p:bldP spid="52247" grpId="0"/>
      <p:bldP spid="52248" grpId="0" animBg="1"/>
      <p:bldP spid="52249" grpId="0" animBg="1"/>
      <p:bldP spid="52250" grpId="0" animBg="1"/>
      <p:bldP spid="52251" grpId="0"/>
      <p:bldP spid="52252" grpId="0" animBg="1"/>
      <p:bldP spid="52253" grpId="0" animBg="1"/>
      <p:bldP spid="52254" grpId="0" animBg="1"/>
      <p:bldP spid="52255" grpId="0" animBg="1"/>
      <p:bldP spid="52256" grpId="0"/>
      <p:bldP spid="52257" grpId="0" animBg="1"/>
      <p:bldP spid="52258" grpId="0" animBg="1"/>
      <p:bldP spid="52259" grpId="0"/>
      <p:bldP spid="52260" grpId="0" animBg="1"/>
      <p:bldP spid="52261" grpId="0"/>
      <p:bldP spid="52262" grpId="0" animBg="1"/>
      <p:bldP spid="52263" grpId="0" animBg="1"/>
      <p:bldP spid="52264" grpId="0" animBg="1"/>
      <p:bldP spid="52265" grpId="0" animBg="1"/>
      <p:bldP spid="77" grpId="0"/>
      <p:bldP spid="78" grpId="0" animBg="1"/>
    </p:bldLst>
  </p:timing>
</p:sld>
</file>

<file path=ppt/theme/theme1.xml><?xml version="1.0" encoding="utf-8"?>
<a:theme xmlns:a="http://schemas.openxmlformats.org/drawingml/2006/main" name="Date_OverHead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FFFF"/>
      </a:hlink>
      <a:folHlink>
        <a:srgbClr val="339933"/>
      </a:folHlink>
    </a:clrScheme>
    <a:fontScheme name="Date_OverHea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ate_OverHead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e_OverHea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e_OverHead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e_OverHead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e_OverHead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e_OverHead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e_OverHead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C:\Work\Konferenzen\Date2002\MasterSlides\Date_OverHead.ppt</Template>
  <TotalTime>3039</TotalTime>
  <Words>1361</Words>
  <Application>Microsoft Office PowerPoint</Application>
  <PresentationFormat>On-screen Show (4:3)</PresentationFormat>
  <Paragraphs>348</Paragraphs>
  <Slides>29</Slides>
  <Notes>29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Date_OverHead</vt:lpstr>
      <vt:lpstr>Logic Decomposition of Asynchronous Circuits Using STG Unfoldings</vt:lpstr>
      <vt:lpstr>Asynchronous circuits</vt:lpstr>
      <vt:lpstr>Motivation</vt:lpstr>
      <vt:lpstr>Speed-independency assumptions</vt:lpstr>
      <vt:lpstr>Speed-independent decomposition</vt:lpstr>
      <vt:lpstr>VME Bus Controller</vt:lpstr>
      <vt:lpstr>Complex-gate implementation</vt:lpstr>
      <vt:lpstr>Naïve decomposition is hazardous</vt:lpstr>
      <vt:lpstr>Decompose at the PN level!</vt:lpstr>
      <vt:lpstr>Latch utilisation</vt:lpstr>
      <vt:lpstr>State Graphs vs. Unfoldings</vt:lpstr>
      <vt:lpstr>State Graphs vs. Unfoldings</vt:lpstr>
      <vt:lpstr>Logic decomposition algorithm</vt:lpstr>
      <vt:lpstr>Function-guided signal insertion</vt:lpstr>
      <vt:lpstr>Previous work: Transformations [PN’07]</vt:lpstr>
      <vt:lpstr>Previous work: main results [PN’07]</vt:lpstr>
      <vt:lpstr>Motivation for more transformations</vt:lpstr>
      <vt:lpstr>Example: imec-sbuf-ram-write</vt:lpstr>
      <vt:lpstr>Generalised transition insertion [ICGT’10]</vt:lpstr>
      <vt:lpstr>Compatible insertions</vt:lpstr>
      <vt:lpstr>Compatible insertions</vt:lpstr>
      <vt:lpstr>Reduction to (incremental) SAT</vt:lpstr>
      <vt:lpstr>Cost function</vt:lpstr>
      <vt:lpstr>Building FUN</vt:lpstr>
      <vt:lpstr>Building FUN (cont’d)</vt:lpstr>
      <vt:lpstr>Building FUN (example)</vt:lpstr>
      <vt:lpstr>Experimental results</vt:lpstr>
      <vt:lpstr>Conclusions</vt:lpstr>
      <vt:lpstr>Slide 29</vt:lpstr>
    </vt:vector>
  </TitlesOfParts>
  <Company>Newcastle University, UK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Audio Visual Hints</dc:title>
  <dc:creator>Victor Khomenko</dc:creator>
  <cp:lastModifiedBy>Victor Khomenko</cp:lastModifiedBy>
  <cp:revision>508</cp:revision>
  <dcterms:created xsi:type="dcterms:W3CDTF">2000-11-06T16:35:25Z</dcterms:created>
  <dcterms:modified xsi:type="dcterms:W3CDTF">2011-04-26T11:16:41Z</dcterms:modified>
</cp:coreProperties>
</file>